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y="6858000" cx="12192000"/>
  <p:notesSz cx="6858000" cy="9144000"/>
  <p:embeddedFontLst>
    <p:embeddedFont>
      <p:font typeface="Lora"/>
      <p:regular r:id="rId33"/>
      <p:bold r:id="rId34"/>
      <p:italic r:id="rId35"/>
      <p:boldItalic r:id="rId36"/>
    </p:embeddedFont>
    <p:embeddedFont>
      <p:font typeface="Quattrocento Sans"/>
      <p:regular r:id="rId37"/>
      <p:bold r:id="rId38"/>
      <p:italic r:id="rId39"/>
      <p:boldItalic r:id="rId40"/>
    </p:embeddedFont>
    <p:embeddedFont>
      <p:font typeface="Roboto Light"/>
      <p:regular r:id="rId41"/>
      <p:bold r:id="rId42"/>
      <p:italic r:id="rId43"/>
      <p:boldItalic r:id="rId4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45" roundtripDataSignature="AMtx7mjHRzuwK9b6rB4rm1cyc9/THtr87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8D9E731-E2B0-435C-8FDB-F57A2B23E1A6}">
  <a:tblStyle styleId="{E8D9E731-E2B0-435C-8FDB-F57A2B23E1A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QuattrocentoSans-boldItalic.fntdata"/><Relationship Id="rId20" Type="http://schemas.openxmlformats.org/officeDocument/2006/relationships/slide" Target="slides/slide14.xml"/><Relationship Id="rId42" Type="http://schemas.openxmlformats.org/officeDocument/2006/relationships/font" Target="fonts/RobotoLight-bold.fntdata"/><Relationship Id="rId41" Type="http://schemas.openxmlformats.org/officeDocument/2006/relationships/font" Target="fonts/RobotoLight-regular.fntdata"/><Relationship Id="rId22" Type="http://schemas.openxmlformats.org/officeDocument/2006/relationships/slide" Target="slides/slide16.xml"/><Relationship Id="rId44" Type="http://schemas.openxmlformats.org/officeDocument/2006/relationships/font" Target="fonts/RobotoLight-boldItalic.fntdata"/><Relationship Id="rId21" Type="http://schemas.openxmlformats.org/officeDocument/2006/relationships/slide" Target="slides/slide15.xml"/><Relationship Id="rId43" Type="http://schemas.openxmlformats.org/officeDocument/2006/relationships/font" Target="fonts/RobotoLight-italic.fntdata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45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Lora-regular.fntdata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font" Target="fonts/Lora-italic.fntdata"/><Relationship Id="rId12" Type="http://schemas.openxmlformats.org/officeDocument/2006/relationships/slide" Target="slides/slide6.xml"/><Relationship Id="rId34" Type="http://schemas.openxmlformats.org/officeDocument/2006/relationships/font" Target="fonts/Lora-bold.fntdata"/><Relationship Id="rId15" Type="http://schemas.openxmlformats.org/officeDocument/2006/relationships/slide" Target="slides/slide9.xml"/><Relationship Id="rId37" Type="http://schemas.openxmlformats.org/officeDocument/2006/relationships/font" Target="fonts/QuattrocentoSans-regular.fntdata"/><Relationship Id="rId14" Type="http://schemas.openxmlformats.org/officeDocument/2006/relationships/slide" Target="slides/slide8.xml"/><Relationship Id="rId36" Type="http://schemas.openxmlformats.org/officeDocument/2006/relationships/font" Target="fonts/Lora-boldItalic.fntdata"/><Relationship Id="rId17" Type="http://schemas.openxmlformats.org/officeDocument/2006/relationships/slide" Target="slides/slide11.xml"/><Relationship Id="rId39" Type="http://schemas.openxmlformats.org/officeDocument/2006/relationships/font" Target="fonts/QuattrocentoSans-italic.fntdata"/><Relationship Id="rId16" Type="http://schemas.openxmlformats.org/officeDocument/2006/relationships/slide" Target="slides/slide10.xml"/><Relationship Id="rId38" Type="http://schemas.openxmlformats.org/officeDocument/2006/relationships/font" Target="fonts/QuattrocentoSans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7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  <a:defRPr sz="3200"/>
            </a:lvl1pPr>
            <a:lvl2pPr indent="-4064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81" name="Google Shape;81;p37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2" name="Google Shape;82;p3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8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38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9" name="Google Shape;89;p3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9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39"/>
          <p:cNvSpPr txBox="1"/>
          <p:nvPr>
            <p:ph idx="1" type="body"/>
          </p:nvPr>
        </p:nvSpPr>
        <p:spPr>
          <a:xfrm rot="5400000">
            <a:off x="3718625" y="-1458212"/>
            <a:ext cx="4754750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3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3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3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0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40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4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4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4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9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9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0"/>
          <p:cNvSpPr/>
          <p:nvPr/>
        </p:nvSpPr>
        <p:spPr>
          <a:xfrm>
            <a:off x="2103120" y="3036776"/>
            <a:ext cx="798576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0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ora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0" name="Google Shape;30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1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31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1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32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32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2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3"/>
          <p:cNvSpPr/>
          <p:nvPr/>
        </p:nvSpPr>
        <p:spPr>
          <a:xfrm>
            <a:off x="838200" y="4104155"/>
            <a:ext cx="797433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3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ora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2" name="Google Shape;52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34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34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34"/>
          <p:cNvSpPr txBox="1"/>
          <p:nvPr>
            <p:ph idx="1" type="body"/>
          </p:nvPr>
        </p:nvSpPr>
        <p:spPr>
          <a:xfrm>
            <a:off x="838200" y="1592261"/>
            <a:ext cx="5181600" cy="4584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34"/>
          <p:cNvSpPr txBox="1"/>
          <p:nvPr>
            <p:ph idx="2" type="body"/>
          </p:nvPr>
        </p:nvSpPr>
        <p:spPr>
          <a:xfrm>
            <a:off x="6172200" y="1592261"/>
            <a:ext cx="5181600" cy="4584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5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35"/>
          <p:cNvSpPr txBox="1"/>
          <p:nvPr>
            <p:ph type="title"/>
          </p:nvPr>
        </p:nvSpPr>
        <p:spPr>
          <a:xfrm>
            <a:off x="839788" y="653784"/>
            <a:ext cx="10515600" cy="7482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5"/>
          <p:cNvSpPr txBox="1"/>
          <p:nvPr>
            <p:ph idx="1" type="body"/>
          </p:nvPr>
        </p:nvSpPr>
        <p:spPr>
          <a:xfrm>
            <a:off x="839788" y="1540248"/>
            <a:ext cx="5157787" cy="7334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F26724"/>
              </a:buClr>
              <a:buSzPts val="1800"/>
              <a:buNone/>
              <a:defRPr b="1" sz="1800">
                <a:solidFill>
                  <a:srgbClr val="F26724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7" name="Google Shape;67;p35"/>
          <p:cNvSpPr txBox="1"/>
          <p:nvPr>
            <p:ph idx="2" type="body"/>
          </p:nvPr>
        </p:nvSpPr>
        <p:spPr>
          <a:xfrm>
            <a:off x="839788" y="2411892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35"/>
          <p:cNvSpPr txBox="1"/>
          <p:nvPr>
            <p:ph idx="3" type="body"/>
          </p:nvPr>
        </p:nvSpPr>
        <p:spPr>
          <a:xfrm>
            <a:off x="6172200" y="1540248"/>
            <a:ext cx="5183188" cy="7334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F26724"/>
              </a:buClr>
              <a:buSzPts val="1800"/>
              <a:buNone/>
              <a:defRPr b="1" sz="1800">
                <a:solidFill>
                  <a:srgbClr val="F26724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9" name="Google Shape;69;p35"/>
          <p:cNvSpPr txBox="1"/>
          <p:nvPr>
            <p:ph idx="4" type="body"/>
          </p:nvPr>
        </p:nvSpPr>
        <p:spPr>
          <a:xfrm>
            <a:off x="6172200" y="2411892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3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6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7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b="0" i="0" sz="32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7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317500" lvl="1" marL="9144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indent="-317500" lvl="2" marL="13716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indent="-317500" lvl="3" marL="18288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indent="-317500" lvl="4" marL="22860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1" Type="http://schemas.openxmlformats.org/officeDocument/2006/relationships/image" Target="../media/image12.jpg"/><Relationship Id="rId10" Type="http://schemas.openxmlformats.org/officeDocument/2006/relationships/image" Target="../media/image6.jpg"/><Relationship Id="rId13" Type="http://schemas.openxmlformats.org/officeDocument/2006/relationships/image" Target="../media/image9.jpg"/><Relationship Id="rId1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25.jpg"/><Relationship Id="rId9" Type="http://schemas.openxmlformats.org/officeDocument/2006/relationships/image" Target="../media/image18.jpg"/><Relationship Id="rId14" Type="http://schemas.openxmlformats.org/officeDocument/2006/relationships/image" Target="../media/image15.jpg"/><Relationship Id="rId5" Type="http://schemas.openxmlformats.org/officeDocument/2006/relationships/image" Target="../media/image11.jpg"/><Relationship Id="rId6" Type="http://schemas.openxmlformats.org/officeDocument/2006/relationships/image" Target="../media/image4.jpg"/><Relationship Id="rId7" Type="http://schemas.openxmlformats.org/officeDocument/2006/relationships/image" Target="../media/image8.jpg"/><Relationship Id="rId8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jpg"/><Relationship Id="rId4" Type="http://schemas.openxmlformats.org/officeDocument/2006/relationships/image" Target="../media/image32.png"/><Relationship Id="rId5" Type="http://schemas.openxmlformats.org/officeDocument/2006/relationships/image" Target="../media/image34.jpg"/><Relationship Id="rId6" Type="http://schemas.openxmlformats.org/officeDocument/2006/relationships/image" Target="../media/image24.jpg"/><Relationship Id="rId7" Type="http://schemas.openxmlformats.org/officeDocument/2006/relationships/image" Target="../media/image17.jpg"/><Relationship Id="rId8" Type="http://schemas.openxmlformats.org/officeDocument/2006/relationships/image" Target="../media/image1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jpg"/><Relationship Id="rId4" Type="http://schemas.openxmlformats.org/officeDocument/2006/relationships/image" Target="../media/image19.jpg"/><Relationship Id="rId9" Type="http://schemas.openxmlformats.org/officeDocument/2006/relationships/image" Target="../media/image26.jpg"/><Relationship Id="rId5" Type="http://schemas.openxmlformats.org/officeDocument/2006/relationships/image" Target="../media/image30.jpg"/><Relationship Id="rId6" Type="http://schemas.openxmlformats.org/officeDocument/2006/relationships/image" Target="../media/image16.jpg"/><Relationship Id="rId7" Type="http://schemas.openxmlformats.org/officeDocument/2006/relationships/image" Target="../media/image22.jpg"/><Relationship Id="rId8" Type="http://schemas.openxmlformats.org/officeDocument/2006/relationships/image" Target="../media/image2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8.jpg"/><Relationship Id="rId4" Type="http://schemas.openxmlformats.org/officeDocument/2006/relationships/image" Target="../media/image41.jpg"/><Relationship Id="rId5" Type="http://schemas.openxmlformats.org/officeDocument/2006/relationships/image" Target="../media/image35.jpg"/><Relationship Id="rId6" Type="http://schemas.openxmlformats.org/officeDocument/2006/relationships/image" Target="../media/image29.jpg"/><Relationship Id="rId7" Type="http://schemas.openxmlformats.org/officeDocument/2006/relationships/image" Target="../media/image3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5.jpg"/><Relationship Id="rId4" Type="http://schemas.openxmlformats.org/officeDocument/2006/relationships/image" Target="../media/image3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7.jpg"/><Relationship Id="rId4" Type="http://schemas.openxmlformats.org/officeDocument/2006/relationships/image" Target="../media/image49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7.jpg"/><Relationship Id="rId4" Type="http://schemas.openxmlformats.org/officeDocument/2006/relationships/image" Target="../media/image4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7.jpg"/><Relationship Id="rId4" Type="http://schemas.openxmlformats.org/officeDocument/2006/relationships/image" Target="../media/image3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7.jpg"/><Relationship Id="rId4" Type="http://schemas.openxmlformats.org/officeDocument/2006/relationships/image" Target="../media/image3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7.jpg"/><Relationship Id="rId4" Type="http://schemas.openxmlformats.org/officeDocument/2006/relationships/image" Target="../media/image4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7.jpg"/><Relationship Id="rId4" Type="http://schemas.openxmlformats.org/officeDocument/2006/relationships/image" Target="../media/image48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7.jpg"/><Relationship Id="rId4" Type="http://schemas.openxmlformats.org/officeDocument/2006/relationships/image" Target="../media/image4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2.jpg"/><Relationship Id="rId4" Type="http://schemas.openxmlformats.org/officeDocument/2006/relationships/image" Target="../media/image2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3786" y="1595595"/>
            <a:ext cx="4466105" cy="112205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"/>
          <p:cNvSpPr txBox="1"/>
          <p:nvPr/>
        </p:nvSpPr>
        <p:spPr>
          <a:xfrm>
            <a:off x="669601" y="4187158"/>
            <a:ext cx="10882577" cy="1754326"/>
          </a:xfrm>
          <a:prstGeom prst="rect">
            <a:avLst/>
          </a:prstGeom>
          <a:solidFill>
            <a:srgbClr val="F7CAAC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Class: 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MSc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Subject : </a:t>
            </a:r>
            <a:r>
              <a:rPr b="0" i="0" lang="en-IN" sz="1800" u="none" cap="none" strike="noStrik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Application of IT- Basics and Advance Excel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Chapter: 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Unit 1 Chapter 6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Chapter Name: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 Writing Formula (Date and Time)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11" name="Google Shape;111;p1"/>
          <p:cNvSpPr txBox="1"/>
          <p:nvPr/>
        </p:nvSpPr>
        <p:spPr>
          <a:xfrm>
            <a:off x="669601" y="3599717"/>
            <a:ext cx="10882577" cy="40011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 u="sng"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12" name="Google Shape;112;p1"/>
          <p:cNvSpPr txBox="1"/>
          <p:nvPr>
            <p:ph idx="4294967295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0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10"/>
          <p:cNvSpPr txBox="1"/>
          <p:nvPr>
            <p:ph type="title"/>
          </p:nvPr>
        </p:nvSpPr>
        <p:spPr>
          <a:xfrm flipH="1">
            <a:off x="307974" y="681038"/>
            <a:ext cx="992593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Entering Dates &amp; Times into Worksheets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96" name="Google Shape;196;p10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10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pic>
        <p:nvPicPr>
          <p:cNvPr id="198" name="Google Shape;19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22411" y="2389862"/>
            <a:ext cx="8048625" cy="271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10"/>
          <p:cNvSpPr/>
          <p:nvPr/>
        </p:nvSpPr>
        <p:spPr>
          <a:xfrm>
            <a:off x="457426" y="1675873"/>
            <a:ext cx="11115142" cy="6309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2700" marR="5080" rtl="0" algn="l">
              <a:lnSpc>
                <a:spcPct val="936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To insert system date &amp; time (date &amp; time stamp) in a cell, keep the “CTRL” &amp; “Shift” keys  pressed down &amp; hit the colon Key</a:t>
            </a:r>
            <a:endParaRPr/>
          </a:p>
        </p:txBody>
      </p:sp>
      <p:sp>
        <p:nvSpPr>
          <p:cNvPr id="200" name="Google Shape;200;p10"/>
          <p:cNvSpPr txBox="1"/>
          <p:nvPr/>
        </p:nvSpPr>
        <p:spPr>
          <a:xfrm>
            <a:off x="457426" y="2865595"/>
            <a:ext cx="1231029" cy="23165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2065" marR="5080" rtl="0" algn="ctr">
              <a:lnSpc>
                <a:spcPct val="1018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000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Ensure cell  format is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5715" lvl="0" marL="24765" marR="12700" rtl="0" algn="ctr">
              <a:lnSpc>
                <a:spcPct val="126000"/>
              </a:lnSpc>
              <a:spcBef>
                <a:spcPts val="75"/>
              </a:spcBef>
              <a:spcAft>
                <a:spcPts val="0"/>
              </a:spcAft>
              <a:buNone/>
            </a:pPr>
            <a:r>
              <a:rPr i="1" lang="en-IN" sz="2000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mmm  dd, yyyy  H:mm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11"/>
          <p:cNvSpPr txBox="1"/>
          <p:nvPr>
            <p:ph type="title"/>
          </p:nvPr>
        </p:nvSpPr>
        <p:spPr>
          <a:xfrm flipH="1">
            <a:off x="307974" y="681038"/>
            <a:ext cx="992593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Entering Dates &amp; Times into Worksheets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07" name="Google Shape;207;p11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11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09" name="Google Shape;209;p11"/>
          <p:cNvSpPr/>
          <p:nvPr/>
        </p:nvSpPr>
        <p:spPr>
          <a:xfrm>
            <a:off x="3926708" y="2360866"/>
            <a:ext cx="1554480" cy="432815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11"/>
          <p:cNvSpPr/>
          <p:nvPr/>
        </p:nvSpPr>
        <p:spPr>
          <a:xfrm>
            <a:off x="5560436" y="2360866"/>
            <a:ext cx="2188464" cy="173736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11"/>
          <p:cNvSpPr/>
          <p:nvPr/>
        </p:nvSpPr>
        <p:spPr>
          <a:xfrm>
            <a:off x="7005189" y="3677602"/>
            <a:ext cx="4245864" cy="2499360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11"/>
          <p:cNvSpPr txBox="1"/>
          <p:nvPr/>
        </p:nvSpPr>
        <p:spPr>
          <a:xfrm>
            <a:off x="313559" y="2107554"/>
            <a:ext cx="2606622" cy="23922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-302260" lvl="0" marL="314325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Quattrocento Sans"/>
              <a:buAutoNum type="arabicPeriod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Right click on the “Windows”  logo (start menu)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Quattrocento Sans"/>
              <a:buAutoNum type="arabicPeriod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Click on “Settings)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360045" rtl="0" algn="l"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Quattrocento Sans"/>
              <a:buAutoNum type="arabicPeriod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Double click on “Time &amp;  Language</a:t>
            </a:r>
            <a:r>
              <a:rPr lang="en-IN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11"/>
          <p:cNvSpPr/>
          <p:nvPr/>
        </p:nvSpPr>
        <p:spPr>
          <a:xfrm>
            <a:off x="3917564" y="1821372"/>
            <a:ext cx="7296911" cy="539494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11"/>
          <p:cNvSpPr/>
          <p:nvPr/>
        </p:nvSpPr>
        <p:spPr>
          <a:xfrm>
            <a:off x="3762117" y="2659571"/>
            <a:ext cx="1908047" cy="1109472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11"/>
          <p:cNvSpPr/>
          <p:nvPr/>
        </p:nvSpPr>
        <p:spPr>
          <a:xfrm>
            <a:off x="3414645" y="3168080"/>
            <a:ext cx="347472" cy="347472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11"/>
          <p:cNvSpPr/>
          <p:nvPr/>
        </p:nvSpPr>
        <p:spPr>
          <a:xfrm>
            <a:off x="3424551" y="3511803"/>
            <a:ext cx="347472" cy="347472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2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11"/>
          <p:cNvSpPr/>
          <p:nvPr/>
        </p:nvSpPr>
        <p:spPr>
          <a:xfrm>
            <a:off x="3424551" y="3883659"/>
            <a:ext cx="347472" cy="347472"/>
          </a:xfrm>
          <a:prstGeom prst="rect">
            <a:avLst/>
          </a:pr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3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11"/>
          <p:cNvSpPr/>
          <p:nvPr/>
        </p:nvSpPr>
        <p:spPr>
          <a:xfrm>
            <a:off x="9273098" y="4510024"/>
            <a:ext cx="1615440" cy="466344"/>
          </a:xfrm>
          <a:prstGeom prst="rect">
            <a:avLst/>
          </a:prstGeom>
          <a:blipFill rotWithShape="1">
            <a:blip r:embed="rId11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11"/>
          <p:cNvSpPr/>
          <p:nvPr/>
        </p:nvSpPr>
        <p:spPr>
          <a:xfrm>
            <a:off x="9081074" y="4570983"/>
            <a:ext cx="347472" cy="347471"/>
          </a:xfrm>
          <a:prstGeom prst="rect">
            <a:avLst/>
          </a:prstGeom>
          <a:blipFill rotWithShape="1">
            <a:blip r:embed="rId1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3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11"/>
          <p:cNvSpPr/>
          <p:nvPr/>
        </p:nvSpPr>
        <p:spPr>
          <a:xfrm>
            <a:off x="5401940" y="2379838"/>
            <a:ext cx="347472" cy="350520"/>
          </a:xfrm>
          <a:prstGeom prst="rect">
            <a:avLst/>
          </a:prstGeom>
          <a:blipFill rotWithShape="1">
            <a:blip r:embed="rId1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2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11"/>
          <p:cNvSpPr/>
          <p:nvPr/>
        </p:nvSpPr>
        <p:spPr>
          <a:xfrm>
            <a:off x="5721980" y="2370437"/>
            <a:ext cx="2054352" cy="298703"/>
          </a:xfrm>
          <a:prstGeom prst="rect">
            <a:avLst/>
          </a:prstGeom>
          <a:blipFill rotWithShape="1">
            <a:blip r:embed="rId1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2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12"/>
          <p:cNvSpPr txBox="1"/>
          <p:nvPr>
            <p:ph type="title"/>
          </p:nvPr>
        </p:nvSpPr>
        <p:spPr>
          <a:xfrm flipH="1">
            <a:off x="307974" y="681038"/>
            <a:ext cx="992593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Entering Dates &amp; Times into Worksheets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28" name="Google Shape;228;p12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12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30" name="Google Shape;230;p12"/>
          <p:cNvSpPr txBox="1"/>
          <p:nvPr/>
        </p:nvSpPr>
        <p:spPr>
          <a:xfrm>
            <a:off x="454723" y="1738137"/>
            <a:ext cx="2893161" cy="40940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-302260" lvl="0" marL="314325" marR="54610" rtl="0" algn="just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Quattrocento Sans"/>
              <a:buAutoNum type="arabicPeriod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 “Settings”, click on “Date &amp;  Time”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242570" rtl="0" algn="just">
              <a:lnSpc>
                <a:spcPct val="100800"/>
              </a:lnSpc>
              <a:spcBef>
                <a:spcPts val="1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Quattrocento Sans"/>
              <a:buAutoNum type="arabicPeriod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Under “Regional Settings”,  double click “Date, Time &amp;  Regional Formatting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5080" rtl="0" algn="l">
              <a:lnSpc>
                <a:spcPct val="100800"/>
              </a:lnSpc>
              <a:spcBef>
                <a:spcPts val="1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Quattrocento Sans"/>
              <a:buAutoNum type="arabicPeriod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Under “Related Settings”,  double click on “Additional  date, time &amp; regional settings</a:t>
            </a:r>
            <a:r>
              <a:rPr lang="en-IN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12"/>
          <p:cNvSpPr/>
          <p:nvPr/>
        </p:nvSpPr>
        <p:spPr>
          <a:xfrm>
            <a:off x="4212463" y="2006094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12"/>
          <p:cNvSpPr/>
          <p:nvPr/>
        </p:nvSpPr>
        <p:spPr>
          <a:xfrm>
            <a:off x="4221607" y="2545588"/>
            <a:ext cx="7141464" cy="2145792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12"/>
          <p:cNvSpPr/>
          <p:nvPr/>
        </p:nvSpPr>
        <p:spPr>
          <a:xfrm>
            <a:off x="3950335" y="3283205"/>
            <a:ext cx="1865376" cy="576072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12"/>
          <p:cNvSpPr/>
          <p:nvPr/>
        </p:nvSpPr>
        <p:spPr>
          <a:xfrm>
            <a:off x="9921368" y="2954021"/>
            <a:ext cx="1466088" cy="426720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12"/>
          <p:cNvSpPr/>
          <p:nvPr/>
        </p:nvSpPr>
        <p:spPr>
          <a:xfrm>
            <a:off x="9686671" y="2746756"/>
            <a:ext cx="347472" cy="341375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2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12"/>
          <p:cNvSpPr/>
          <p:nvPr/>
        </p:nvSpPr>
        <p:spPr>
          <a:xfrm>
            <a:off x="8391271" y="5032756"/>
            <a:ext cx="2075688" cy="109118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3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3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3"/>
          <p:cNvSpPr txBox="1"/>
          <p:nvPr>
            <p:ph type="title"/>
          </p:nvPr>
        </p:nvSpPr>
        <p:spPr>
          <a:xfrm flipH="1">
            <a:off x="307974" y="681038"/>
            <a:ext cx="992593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Entering Dates &amp; Times into Worksheets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43" name="Google Shape;243;p13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13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45" name="Google Shape;245;p13"/>
          <p:cNvSpPr txBox="1"/>
          <p:nvPr/>
        </p:nvSpPr>
        <p:spPr>
          <a:xfrm>
            <a:off x="675641" y="1992589"/>
            <a:ext cx="2595880" cy="40879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-302260" lvl="0" marL="3143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Click on “Clock &amp; Region”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33020" rtl="0" algn="l">
              <a:lnSpc>
                <a:spcPct val="100800"/>
              </a:lnSpc>
              <a:spcBef>
                <a:spcPts val="1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Under “Region”, click on  “Change date, time or number  formats”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 the opened window, click on  “Additional Settings”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46" name="Google Shape;246;p13"/>
          <p:cNvSpPr/>
          <p:nvPr/>
        </p:nvSpPr>
        <p:spPr>
          <a:xfrm>
            <a:off x="4642103" y="1880187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13"/>
          <p:cNvSpPr/>
          <p:nvPr/>
        </p:nvSpPr>
        <p:spPr>
          <a:xfrm>
            <a:off x="4651247" y="2419681"/>
            <a:ext cx="3995928" cy="2825496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13"/>
          <p:cNvSpPr/>
          <p:nvPr/>
        </p:nvSpPr>
        <p:spPr>
          <a:xfrm>
            <a:off x="8689847" y="2419681"/>
            <a:ext cx="3148583" cy="3566160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13"/>
          <p:cNvSpPr/>
          <p:nvPr/>
        </p:nvSpPr>
        <p:spPr>
          <a:xfrm>
            <a:off x="4428744" y="4294202"/>
            <a:ext cx="1444752" cy="530351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13"/>
          <p:cNvSpPr/>
          <p:nvPr/>
        </p:nvSpPr>
        <p:spPr>
          <a:xfrm>
            <a:off x="6394704" y="3730322"/>
            <a:ext cx="2200655" cy="426720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13"/>
          <p:cNvSpPr/>
          <p:nvPr/>
        </p:nvSpPr>
        <p:spPr>
          <a:xfrm>
            <a:off x="6163055" y="3516961"/>
            <a:ext cx="344424" cy="347472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2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13"/>
          <p:cNvSpPr/>
          <p:nvPr/>
        </p:nvSpPr>
        <p:spPr>
          <a:xfrm>
            <a:off x="9933432" y="5229937"/>
            <a:ext cx="1746503" cy="505968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3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4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14"/>
          <p:cNvSpPr txBox="1"/>
          <p:nvPr>
            <p:ph type="title"/>
          </p:nvPr>
        </p:nvSpPr>
        <p:spPr>
          <a:xfrm flipH="1">
            <a:off x="307974" y="681038"/>
            <a:ext cx="992593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Entering Dates &amp; Times into Worksheets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59" name="Google Shape;259;p14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14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61" name="Google Shape;261;p14"/>
          <p:cNvSpPr txBox="1"/>
          <p:nvPr/>
        </p:nvSpPr>
        <p:spPr>
          <a:xfrm>
            <a:off x="875048" y="1759893"/>
            <a:ext cx="2587625" cy="40929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Data l2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Under “Date” tab, change date  formats to as required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508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Under “Time” tab, change time  formats as required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Click on Apply  Ok to Exit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62" name="Google Shape;262;p14"/>
          <p:cNvSpPr/>
          <p:nvPr/>
        </p:nvSpPr>
        <p:spPr>
          <a:xfrm>
            <a:off x="4772971" y="1759893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14"/>
          <p:cNvSpPr/>
          <p:nvPr/>
        </p:nvSpPr>
        <p:spPr>
          <a:xfrm>
            <a:off x="4782115" y="2299387"/>
            <a:ext cx="2743200" cy="3419855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14"/>
          <p:cNvSpPr/>
          <p:nvPr/>
        </p:nvSpPr>
        <p:spPr>
          <a:xfrm>
            <a:off x="7668572" y="2299387"/>
            <a:ext cx="2752344" cy="3398520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14"/>
          <p:cNvSpPr/>
          <p:nvPr/>
        </p:nvSpPr>
        <p:spPr>
          <a:xfrm>
            <a:off x="5391718" y="2254784"/>
            <a:ext cx="627888" cy="445008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14"/>
          <p:cNvSpPr/>
          <p:nvPr/>
        </p:nvSpPr>
        <p:spPr>
          <a:xfrm>
            <a:off x="8061766" y="2239544"/>
            <a:ext cx="344424" cy="344424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2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5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15"/>
          <p:cNvSpPr txBox="1"/>
          <p:nvPr>
            <p:ph type="title"/>
          </p:nvPr>
        </p:nvSpPr>
        <p:spPr>
          <a:xfrm flipH="1">
            <a:off x="307974" y="681038"/>
            <a:ext cx="992593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Entering Dates &amp; Times into Worksheets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73" name="Google Shape;273;p15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15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75" name="Google Shape;275;p15"/>
          <p:cNvSpPr txBox="1"/>
          <p:nvPr/>
        </p:nvSpPr>
        <p:spPr>
          <a:xfrm>
            <a:off x="640716" y="1656020"/>
            <a:ext cx="2468245" cy="33273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Functions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508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Understanding how date and  time functions work</a:t>
            </a:r>
            <a:endParaRPr/>
          </a:p>
          <a:p>
            <a:pPr indent="-302260" lvl="0" marL="314325" marR="132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Working with date and time  functions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76" name="Google Shape;276;p15"/>
          <p:cNvSpPr/>
          <p:nvPr/>
        </p:nvSpPr>
        <p:spPr>
          <a:xfrm>
            <a:off x="4463255" y="1984659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15"/>
          <p:cNvSpPr/>
          <p:nvPr/>
        </p:nvSpPr>
        <p:spPr>
          <a:xfrm>
            <a:off x="4463255" y="2515009"/>
            <a:ext cx="7296911" cy="1609344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15"/>
          <p:cNvSpPr txBox="1"/>
          <p:nvPr/>
        </p:nvSpPr>
        <p:spPr>
          <a:xfrm>
            <a:off x="4758404" y="4709062"/>
            <a:ext cx="817244" cy="5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-250190" lvl="0" marL="26225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lang="en-IN" sz="15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DATE</a:t>
            </a:r>
            <a:endParaRPr sz="15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lang="en-IN" sz="15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YEAR</a:t>
            </a:r>
            <a:endParaRPr sz="15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15"/>
          <p:cNvSpPr txBox="1"/>
          <p:nvPr/>
        </p:nvSpPr>
        <p:spPr>
          <a:xfrm>
            <a:off x="4758404" y="5190645"/>
            <a:ext cx="1301750" cy="986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-250190" lvl="0" marL="26225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lang="en-IN" sz="15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MONTH</a:t>
            </a:r>
            <a:endParaRPr sz="15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lang="en-IN" sz="15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DAY</a:t>
            </a:r>
            <a:endParaRPr sz="15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lang="en-IN" sz="15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TODAY</a:t>
            </a:r>
            <a:endParaRPr sz="15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lang="en-IN" sz="15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EOMONTH</a:t>
            </a:r>
            <a:endParaRPr sz="15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15"/>
          <p:cNvSpPr txBox="1"/>
          <p:nvPr/>
        </p:nvSpPr>
        <p:spPr>
          <a:xfrm>
            <a:off x="6361651" y="5190645"/>
            <a:ext cx="1833880" cy="986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-250190" lvl="0" marL="26225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lang="en-IN" sz="15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WORKDAY</a:t>
            </a:r>
            <a:endParaRPr sz="15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lang="en-IN" sz="15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NETWORKDAYS</a:t>
            </a:r>
            <a:endParaRPr sz="15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lang="en-IN" sz="15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DATEVALUE</a:t>
            </a:r>
            <a:endParaRPr sz="15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lang="en-IN" sz="15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DATEDIF</a:t>
            </a:r>
            <a:endParaRPr sz="15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15"/>
          <p:cNvSpPr txBox="1"/>
          <p:nvPr/>
        </p:nvSpPr>
        <p:spPr>
          <a:xfrm>
            <a:off x="5620988" y="4214177"/>
            <a:ext cx="2073910" cy="10026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57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Date Functions</a:t>
            </a:r>
            <a:endParaRPr sz="1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0189" lvl="0" marL="1003300" marR="0" rtl="0" algn="l">
              <a:lnSpc>
                <a:spcPct val="100000"/>
              </a:lnSpc>
              <a:spcBef>
                <a:spcPts val="760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lang="en-IN" sz="15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WEEKNUM</a:t>
            </a:r>
            <a:endParaRPr sz="15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0189" lvl="0" marL="1003300" marR="0" rtl="0" algn="l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lang="en-IN" sz="15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WEEKDAY</a:t>
            </a:r>
            <a:endParaRPr sz="15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15"/>
          <p:cNvSpPr txBox="1"/>
          <p:nvPr/>
        </p:nvSpPr>
        <p:spPr>
          <a:xfrm>
            <a:off x="8534875" y="4214177"/>
            <a:ext cx="2419350" cy="19627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5725">
            <a:spAutoFit/>
          </a:bodyPr>
          <a:lstStyle/>
          <a:p>
            <a:pPr indent="0" lvl="0" marL="60388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Time Functions</a:t>
            </a:r>
            <a:endParaRPr sz="1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0190" lvl="2" marL="1176655" marR="0" rtl="0" algn="l">
              <a:spcBef>
                <a:spcPts val="760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b="0" i="0" lang="en-IN" sz="15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TIME</a:t>
            </a:r>
            <a:endParaRPr b="0" i="0" sz="15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0190" lvl="2" marL="1176655" marR="0" rtl="0" algn="l"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b="0" i="0" lang="en-IN" sz="15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HOUR</a:t>
            </a:r>
            <a:endParaRPr b="0" i="0" sz="15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0190" lvl="2" marL="1176655" marR="0" rtl="0" algn="l"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b="0" i="0" lang="en-IN" sz="15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MINUTE</a:t>
            </a:r>
            <a:endParaRPr b="0" i="0" sz="15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0190" lvl="2" marL="1176655" marR="0" rtl="0" algn="l"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b="0" i="0" lang="en-IN" sz="15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SECOND</a:t>
            </a:r>
            <a:endParaRPr b="0" i="0" sz="15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0190" lvl="2" marL="1176655" marR="0" rtl="0" algn="l">
              <a:spcBef>
                <a:spcPts val="40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b="0" i="0" lang="en-IN" sz="15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NOW</a:t>
            </a:r>
            <a:endParaRPr b="0" i="0" sz="15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0190" lvl="2" marL="1176655" marR="0" rtl="0" algn="l">
              <a:spcBef>
                <a:spcPts val="10"/>
              </a:spcBef>
              <a:spcAft>
                <a:spcPts val="0"/>
              </a:spcAft>
              <a:buClr>
                <a:schemeClr val="dk1"/>
              </a:buClr>
              <a:buSzPts val="1550"/>
              <a:buFont typeface="Noto Sans Symbols"/>
              <a:buChar char="⮚"/>
            </a:pPr>
            <a:r>
              <a:rPr b="0" i="0" lang="en-IN" sz="15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TIMEVALUE</a:t>
            </a:r>
            <a:endParaRPr b="0" i="0" sz="15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6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16"/>
          <p:cNvSpPr txBox="1"/>
          <p:nvPr>
            <p:ph type="title"/>
          </p:nvPr>
        </p:nvSpPr>
        <p:spPr>
          <a:xfrm flipH="1">
            <a:off x="307974" y="681038"/>
            <a:ext cx="992593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Entering Dates &amp; Times into Worksheets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89" name="Google Shape;289;p16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16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91" name="Google Shape;291;p16"/>
          <p:cNvSpPr txBox="1"/>
          <p:nvPr/>
        </p:nvSpPr>
        <p:spPr>
          <a:xfrm>
            <a:off x="653841" y="1880187"/>
            <a:ext cx="2455120" cy="6143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DATE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Returns the date</a:t>
            </a:r>
            <a:r>
              <a:rPr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92" name="Google Shape;292;p16"/>
          <p:cNvSpPr txBox="1"/>
          <p:nvPr/>
        </p:nvSpPr>
        <p:spPr>
          <a:xfrm>
            <a:off x="628441" y="2657388"/>
            <a:ext cx="2385695" cy="3231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93" name="Google Shape;293;p16"/>
          <p:cNvSpPr/>
          <p:nvPr/>
        </p:nvSpPr>
        <p:spPr>
          <a:xfrm>
            <a:off x="4283582" y="1655573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16"/>
          <p:cNvSpPr/>
          <p:nvPr/>
        </p:nvSpPr>
        <p:spPr>
          <a:xfrm>
            <a:off x="4292726" y="2195067"/>
            <a:ext cx="5644896" cy="3419855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16"/>
          <p:cNvSpPr txBox="1"/>
          <p:nvPr/>
        </p:nvSpPr>
        <p:spPr>
          <a:xfrm>
            <a:off x="628441" y="3035722"/>
            <a:ext cx="2021414" cy="9643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-457200" lvl="0" marL="49466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Year</a:t>
            </a:r>
            <a:endParaRPr/>
          </a:p>
          <a:p>
            <a:pPr indent="-457200" lvl="0" marL="494665" marR="0" rtl="0" algn="l">
              <a:lnSpc>
                <a:spcPct val="100000"/>
              </a:lnSpc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Month</a:t>
            </a:r>
            <a:endParaRPr/>
          </a:p>
          <a:p>
            <a:pPr indent="-457200" lvl="0" marL="494665" marR="0" rtl="0" algn="l">
              <a:lnSpc>
                <a:spcPct val="100000"/>
              </a:lnSpc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Day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96" name="Google Shape;296;p16"/>
          <p:cNvSpPr txBox="1"/>
          <p:nvPr/>
        </p:nvSpPr>
        <p:spPr>
          <a:xfrm>
            <a:off x="5874639" y="3621532"/>
            <a:ext cx="335280" cy="1371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14600">
            <a:spAutoFit/>
          </a:bodyPr>
          <a:lstStyle/>
          <a:p>
            <a:pPr indent="0" lvl="0" marL="254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B1</a:t>
            </a:r>
            <a:endParaRPr sz="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16"/>
          <p:cNvSpPr txBox="1"/>
          <p:nvPr/>
        </p:nvSpPr>
        <p:spPr>
          <a:xfrm>
            <a:off x="4450968" y="5815637"/>
            <a:ext cx="6482080" cy="6775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875">
            <a:spAutoFit/>
          </a:bodyPr>
          <a:lstStyle/>
          <a:p>
            <a:pPr indent="0" lvl="0" marL="12700" marR="5080" rtl="0" algn="l">
              <a:lnSpc>
                <a:spcPct val="1020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>
                <a:solidFill>
                  <a:srgbClr val="001F5F"/>
                </a:solidFill>
                <a:latin typeface="Arial"/>
                <a:ea typeface="Arial"/>
                <a:cs typeface="Arial"/>
                <a:sym typeface="Arial"/>
              </a:rPr>
              <a:t>All three references can take a value, reference or a named  range</a:t>
            </a:r>
            <a:endParaRPr b="1" i="1"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16"/>
          <p:cNvSpPr txBox="1"/>
          <p:nvPr/>
        </p:nvSpPr>
        <p:spPr>
          <a:xfrm>
            <a:off x="10233278" y="3057143"/>
            <a:ext cx="1399540" cy="20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150">
            <a:spAutoFit/>
          </a:bodyPr>
          <a:lstStyle/>
          <a:p>
            <a:pPr indent="1904" lvl="0" marL="115570" marR="108585" rtl="0" algn="ctr">
              <a:lnSpc>
                <a:spcPct val="1016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1900">
                <a:solidFill>
                  <a:srgbClr val="001F5F"/>
                </a:solidFill>
                <a:latin typeface="Arial"/>
                <a:ea typeface="Arial"/>
                <a:cs typeface="Arial"/>
                <a:sym typeface="Arial"/>
              </a:rPr>
              <a:t>We can  also use a  part of the  date in the  referred  cell for this  function…</a:t>
            </a:r>
            <a:endParaRPr i="1" sz="1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16"/>
          <p:cNvSpPr txBox="1"/>
          <p:nvPr/>
        </p:nvSpPr>
        <p:spPr>
          <a:xfrm>
            <a:off x="662986" y="4218002"/>
            <a:ext cx="2385695" cy="9252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TIME</a:t>
            </a:r>
            <a:endParaRPr/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Returns the serial time value for  time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00" name="Google Shape;300;p16"/>
          <p:cNvSpPr txBox="1"/>
          <p:nvPr/>
        </p:nvSpPr>
        <p:spPr>
          <a:xfrm>
            <a:off x="662986" y="5175317"/>
            <a:ext cx="1475530" cy="9387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-302260" lvl="0" marL="3143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attrocento Sans"/>
              <a:buAutoNum type="arabicPeriod"/>
            </a:pPr>
            <a:r>
              <a:rPr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Hour</a:t>
            </a:r>
            <a:endParaRPr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attrocento Sans"/>
              <a:buAutoNum type="arabicPeriod"/>
            </a:pPr>
            <a:r>
              <a:rPr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Minute</a:t>
            </a:r>
            <a:endParaRPr/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attrocento Sans"/>
              <a:buAutoNum type="arabicPeriod"/>
            </a:pPr>
            <a:r>
              <a:rPr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Second</a:t>
            </a:r>
            <a:endParaRPr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7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17"/>
          <p:cNvSpPr txBox="1"/>
          <p:nvPr>
            <p:ph type="title"/>
          </p:nvPr>
        </p:nvSpPr>
        <p:spPr>
          <a:xfrm flipH="1">
            <a:off x="307974" y="681038"/>
            <a:ext cx="992593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Entering Dates &amp; Times into Worksheets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307" name="Google Shape;307;p17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17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pic>
        <p:nvPicPr>
          <p:cNvPr id="309" name="Google Shape;30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85715" y="1685142"/>
            <a:ext cx="7964129" cy="4902709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17"/>
          <p:cNvSpPr txBox="1"/>
          <p:nvPr/>
        </p:nvSpPr>
        <p:spPr>
          <a:xfrm>
            <a:off x="10233905" y="1991032"/>
            <a:ext cx="1417321" cy="31393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We can  also use a  part of the  date in the  referred  cell for this  function</a:t>
            </a:r>
            <a:endParaRPr b="1"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8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18"/>
          <p:cNvSpPr txBox="1"/>
          <p:nvPr>
            <p:ph type="title"/>
          </p:nvPr>
        </p:nvSpPr>
        <p:spPr>
          <a:xfrm flipH="1">
            <a:off x="795215" y="681038"/>
            <a:ext cx="2859980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317" name="Google Shape;317;p18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18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graphicFrame>
        <p:nvGraphicFramePr>
          <p:cNvPr id="319" name="Google Shape;319;p18"/>
          <p:cNvGraphicFramePr/>
          <p:nvPr/>
        </p:nvGraphicFramePr>
        <p:xfrm>
          <a:off x="826454" y="262640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{E8D9E731-E2B0-435C-8FDB-F57A2B23E1A6}</a:tableStyleId>
              </a:tblPr>
              <a:tblGrid>
                <a:gridCol w="1527175"/>
                <a:gridCol w="609600"/>
                <a:gridCol w="1365250"/>
                <a:gridCol w="1548125"/>
                <a:gridCol w="609600"/>
                <a:gridCol w="1365250"/>
                <a:gridCol w="1548125"/>
                <a:gridCol w="609600"/>
                <a:gridCol w="1356350"/>
              </a:tblGrid>
              <a:tr h="658375">
                <a:tc gridSpan="3">
                  <a:txBody>
                    <a:bodyPr/>
                    <a:lstStyle/>
                    <a:p>
                      <a:pPr indent="0" lvl="0" marL="0" marR="762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IN" sz="36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Year</a:t>
                      </a:r>
                      <a:endParaRPr sz="36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6200" marB="0" marR="0" marL="0">
                    <a:lnR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001F5F"/>
                    </a:solidFill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106362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IN" sz="36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Month</a:t>
                      </a:r>
                      <a:endParaRPr sz="36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6200" marB="0" marR="0" marL="0">
                    <a:lnL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001F5F"/>
                    </a:solidFill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19685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IN" sz="36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Day</a:t>
                      </a:r>
                      <a:endParaRPr sz="36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6200" marB="0" marR="0" marL="0">
                    <a:lnL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001F5F"/>
                    </a:solidFill>
                  </a:tcPr>
                </a:tc>
                <a:tc hMerge="1"/>
                <a:tc hMerge="1"/>
              </a:tr>
              <a:tr h="249925">
                <a:tc>
                  <a:txBody>
                    <a:bodyPr/>
                    <a:lstStyle/>
                    <a:p>
                      <a:pPr indent="0" lvl="0" marL="0" marR="30480" rtl="0" algn="r">
                        <a:lnSpc>
                          <a:spcPct val="11516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Sep 05, 2019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015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23495" rtl="0" algn="r">
                        <a:lnSpc>
                          <a:spcPct val="11516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2019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015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42545" marR="0" rtl="0" algn="l">
                        <a:lnSpc>
                          <a:spcPct val="11516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=YEAR(A3)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0150" marB="0" marR="0" marL="0">
                    <a:lnR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29844" rtl="0" algn="r">
                        <a:lnSpc>
                          <a:spcPct val="11516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Dec 21, 1949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0150" marB="0" marR="0" marL="0">
                    <a:lnL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20955" rtl="0" algn="r">
                        <a:lnSpc>
                          <a:spcPct val="11516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015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42545" marR="0" rtl="0" algn="l">
                        <a:lnSpc>
                          <a:spcPct val="11516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=MONTH(E3)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0150" marB="0" marR="0" marL="0">
                    <a:lnR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30480" rtl="0" algn="r">
                        <a:lnSpc>
                          <a:spcPct val="11516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Aug 15, 1947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0150" marB="0" marR="0" marL="0">
                    <a:lnL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20955" rtl="0" algn="r">
                        <a:lnSpc>
                          <a:spcPct val="11516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15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015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42545" marR="0" rtl="0" algn="l">
                        <a:lnSpc>
                          <a:spcPct val="11516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=DAY(I3)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0150" marB="0" marR="0" marL="0">
                    <a:solidFill>
                      <a:srgbClr val="BCD6ED"/>
                    </a:solidFill>
                  </a:tcPr>
                </a:tc>
              </a:tr>
              <a:tr h="268225">
                <a:tc>
                  <a:txBody>
                    <a:bodyPr/>
                    <a:lstStyle/>
                    <a:p>
                      <a:pPr indent="0" lvl="0" marL="0" marR="29844" rtl="0" algn="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2019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9675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23495" rtl="0" algn="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1905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967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42545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=YEAR(A4)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9675" marB="0" marR="0" marL="0">
                    <a:lnR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29844" rtl="0" algn="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2019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9675" marB="0" marR="0" marL="0">
                    <a:lnL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20955" rtl="0" algn="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967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42545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=MONTH(E4)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9675" marB="0" marR="0" marL="0">
                    <a:lnR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29844" rtl="0" algn="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2019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9675" marB="0" marR="0" marL="0">
                    <a:lnL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20955" rtl="0" algn="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967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42545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5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=DAY(I4)</a:t>
                      </a:r>
                      <a:endParaRPr sz="15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9675" marB="0" marR="0" marL="0">
                    <a:solidFill>
                      <a:srgbClr val="9AC1E5"/>
                    </a:solidFill>
                  </a:tcPr>
                </a:tc>
              </a:tr>
            </a:tbl>
          </a:graphicData>
        </a:graphic>
      </p:graphicFrame>
      <p:sp>
        <p:nvSpPr>
          <p:cNvPr id="320" name="Google Shape;320;p18"/>
          <p:cNvSpPr txBox="1"/>
          <p:nvPr/>
        </p:nvSpPr>
        <p:spPr>
          <a:xfrm>
            <a:off x="929578" y="4128565"/>
            <a:ext cx="3274695" cy="11512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12700" marR="508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2100">
                <a:solidFill>
                  <a:srgbClr val="001F5F"/>
                </a:solidFill>
                <a:latin typeface="Arial"/>
                <a:ea typeface="Arial"/>
                <a:cs typeface="Arial"/>
                <a:sym typeface="Arial"/>
              </a:rPr>
              <a:t>Returns YEAR value from  a date</a:t>
            </a:r>
            <a:endParaRPr sz="2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1484" marR="443865" rtl="0" algn="ctr">
              <a:lnSpc>
                <a:spcPct val="101899"/>
              </a:lnSpc>
              <a:spcBef>
                <a:spcPts val="10"/>
              </a:spcBef>
              <a:spcAft>
                <a:spcPts val="0"/>
              </a:spcAft>
              <a:buNone/>
            </a:pPr>
            <a:r>
              <a:rPr b="1" lang="en-IN" sz="1550">
                <a:solidFill>
                  <a:srgbClr val="001F5F"/>
                </a:solidFill>
                <a:latin typeface="Arial"/>
                <a:ea typeface="Arial"/>
                <a:cs typeface="Arial"/>
                <a:sym typeface="Arial"/>
              </a:rPr>
              <a:t>(Only when entire date is  provided)</a:t>
            </a:r>
            <a:endParaRPr sz="15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18"/>
          <p:cNvSpPr txBox="1"/>
          <p:nvPr/>
        </p:nvSpPr>
        <p:spPr>
          <a:xfrm>
            <a:off x="4672522" y="4131612"/>
            <a:ext cx="2844165" cy="11512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12700" marR="508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2100">
                <a:solidFill>
                  <a:srgbClr val="001F5F"/>
                </a:solidFill>
                <a:latin typeface="Arial"/>
                <a:ea typeface="Arial"/>
                <a:cs typeface="Arial"/>
                <a:sym typeface="Arial"/>
              </a:rPr>
              <a:t>Returns MONTH value  from a date</a:t>
            </a:r>
            <a:endParaRPr sz="2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238125" marR="226695" rtl="0" algn="ctr">
              <a:lnSpc>
                <a:spcPct val="101899"/>
              </a:lnSpc>
              <a:spcBef>
                <a:spcPts val="10"/>
              </a:spcBef>
              <a:spcAft>
                <a:spcPts val="0"/>
              </a:spcAft>
              <a:buNone/>
            </a:pPr>
            <a:r>
              <a:rPr b="1" lang="en-IN" sz="1550">
                <a:solidFill>
                  <a:srgbClr val="001F5F"/>
                </a:solidFill>
                <a:latin typeface="Arial"/>
                <a:ea typeface="Arial"/>
                <a:cs typeface="Arial"/>
                <a:sym typeface="Arial"/>
              </a:rPr>
              <a:t>(Only when entire date is  provided)</a:t>
            </a:r>
            <a:endParaRPr sz="15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18"/>
          <p:cNvSpPr txBox="1"/>
          <p:nvPr/>
        </p:nvSpPr>
        <p:spPr>
          <a:xfrm>
            <a:off x="7979601" y="4128565"/>
            <a:ext cx="3292475" cy="11512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12700" marR="508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2100">
                <a:solidFill>
                  <a:srgbClr val="001F5F"/>
                </a:solidFill>
                <a:latin typeface="Arial"/>
                <a:ea typeface="Arial"/>
                <a:cs typeface="Arial"/>
                <a:sym typeface="Arial"/>
              </a:rPr>
              <a:t>Returns DAY value from a  date</a:t>
            </a:r>
            <a:endParaRPr sz="2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60375" marR="452755" rtl="0" algn="ctr">
              <a:lnSpc>
                <a:spcPct val="101899"/>
              </a:lnSpc>
              <a:spcBef>
                <a:spcPts val="10"/>
              </a:spcBef>
              <a:spcAft>
                <a:spcPts val="0"/>
              </a:spcAft>
              <a:buNone/>
            </a:pPr>
            <a:r>
              <a:rPr b="1" lang="en-IN" sz="1550">
                <a:solidFill>
                  <a:srgbClr val="001F5F"/>
                </a:solidFill>
                <a:latin typeface="Arial"/>
                <a:ea typeface="Arial"/>
                <a:cs typeface="Arial"/>
                <a:sym typeface="Arial"/>
              </a:rPr>
              <a:t>(Only when entire date is  provided)</a:t>
            </a:r>
            <a:endParaRPr sz="15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9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p19"/>
          <p:cNvSpPr txBox="1"/>
          <p:nvPr>
            <p:ph type="title"/>
          </p:nvPr>
        </p:nvSpPr>
        <p:spPr>
          <a:xfrm flipH="1">
            <a:off x="838201" y="681038"/>
            <a:ext cx="2524520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329" name="Google Shape;329;p19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19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331" name="Google Shape;331;p19"/>
          <p:cNvSpPr txBox="1"/>
          <p:nvPr/>
        </p:nvSpPr>
        <p:spPr>
          <a:xfrm>
            <a:off x="806714" y="1839637"/>
            <a:ext cx="2472055" cy="23843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TODAY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0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Returns the current system date.  This function will refresh the date  whenever the worksheet  recalculates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32" name="Google Shape;332;p19"/>
          <p:cNvSpPr/>
          <p:nvPr/>
        </p:nvSpPr>
        <p:spPr>
          <a:xfrm>
            <a:off x="4507499" y="2097024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" name="Google Shape;333;p19"/>
          <p:cNvSpPr/>
          <p:nvPr/>
        </p:nvSpPr>
        <p:spPr>
          <a:xfrm>
            <a:off x="4516643" y="2636518"/>
            <a:ext cx="7293864" cy="1255776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p19"/>
          <p:cNvSpPr txBox="1"/>
          <p:nvPr/>
        </p:nvSpPr>
        <p:spPr>
          <a:xfrm>
            <a:off x="797417" y="4468802"/>
            <a:ext cx="2330450" cy="170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No arguments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NOW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Returns current system time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2"/>
          <p:cNvSpPr txBox="1"/>
          <p:nvPr>
            <p:ph type="title"/>
          </p:nvPr>
        </p:nvSpPr>
        <p:spPr>
          <a:xfrm flipH="1">
            <a:off x="506753" y="681039"/>
            <a:ext cx="992593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Entering Dates &amp; Times into Worksheets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19" name="Google Shape;119;p2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2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21" name="Google Shape;121;p2"/>
          <p:cNvSpPr txBox="1"/>
          <p:nvPr/>
        </p:nvSpPr>
        <p:spPr>
          <a:xfrm>
            <a:off x="506753" y="1767449"/>
            <a:ext cx="10746266" cy="52464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52044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With a conditional sum, values in a range that meet one or more conditions are included in the sum.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2044" marR="0" rtl="0" algn="l">
              <a:spcBef>
                <a:spcPts val="1839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The	 SUMIF function is useful for single-criterion sum formulas. The SUMIF function takes three arguments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190499" lvl="0" marL="35204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t/>
            </a:r>
            <a:endParaRPr i="1" sz="24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2044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range: The range containing the values that determine whether to include a particular cell in the sum.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2044" marR="0" rtl="0" algn="l">
              <a:spcBef>
                <a:spcPts val="5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criteria: An expression that determines whether to include a particular cell in the sum.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2044" marR="9144" rtl="0" algn="l">
              <a:lnSpc>
                <a:spcPct val="11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sum_range: Optional. The range that contains the cells you want to sum. If you omit this argument,  the function uses the range specified in the first argument.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0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Google Shape;340;p20"/>
          <p:cNvSpPr txBox="1"/>
          <p:nvPr>
            <p:ph type="title"/>
          </p:nvPr>
        </p:nvSpPr>
        <p:spPr>
          <a:xfrm flipH="1">
            <a:off x="236696" y="665688"/>
            <a:ext cx="2524520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341" name="Google Shape;341;p20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p20"/>
          <p:cNvSpPr txBox="1"/>
          <p:nvPr>
            <p:ph idx="1" type="body"/>
          </p:nvPr>
        </p:nvSpPr>
        <p:spPr>
          <a:xfrm rot="10800000">
            <a:off x="236697" y="29053"/>
            <a:ext cx="253759" cy="1133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</a:pPr>
            <a:r>
              <a:rPr lang="en-IN"/>
              <a:t>.</a:t>
            </a:r>
            <a:endParaRPr/>
          </a:p>
        </p:txBody>
      </p:sp>
      <p:sp>
        <p:nvSpPr>
          <p:cNvPr id="343" name="Google Shape;343;p20"/>
          <p:cNvSpPr txBox="1"/>
          <p:nvPr/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0" i="0"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 b="0" i="0" sz="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44" name="Google Shape;344;p20"/>
          <p:cNvSpPr txBox="1"/>
          <p:nvPr/>
        </p:nvSpPr>
        <p:spPr>
          <a:xfrm>
            <a:off x="236696" y="1688956"/>
            <a:ext cx="3715871" cy="50721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EOMONTH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just">
              <a:lnSpc>
                <a:spcPct val="1010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Calculates the  last day of the  month after  adding a specified  number of months to a date. The  result is returned as a serial date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18415" rtl="0" algn="l"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Quattrocento Sans"/>
              <a:buAutoNum type="arabicPeriod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Months (Can be a value,  function, cell reference or a  named range)</a:t>
            </a:r>
            <a:endParaRPr/>
          </a:p>
          <a:p>
            <a:pPr indent="-302260" lvl="0" marL="314325" marR="5080" rtl="0" algn="just">
              <a:lnSpc>
                <a:spcPct val="101499"/>
              </a:lnSpc>
              <a:spcBef>
                <a:spcPts val="9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Quattrocento Sans"/>
              <a:buAutoNum type="arabicPeriod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Start Date (Can be a value,  function, cell reference or a  named range)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45" name="Google Shape;345;p20"/>
          <p:cNvSpPr/>
          <p:nvPr/>
        </p:nvSpPr>
        <p:spPr>
          <a:xfrm>
            <a:off x="4437887" y="1597661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46" name="Google Shape;346;p20"/>
          <p:cNvSpPr txBox="1"/>
          <p:nvPr/>
        </p:nvSpPr>
        <p:spPr>
          <a:xfrm>
            <a:off x="4746877" y="5584943"/>
            <a:ext cx="6678930" cy="677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875">
            <a:spAutoFit/>
          </a:bodyPr>
          <a:lstStyle/>
          <a:p>
            <a:pPr indent="0" lvl="0" marL="38100" marR="30480" rtl="0" algn="l">
              <a:lnSpc>
                <a:spcPct val="1020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 great function to use when you need to go to the 1</a:t>
            </a:r>
            <a:r>
              <a:rPr b="1" baseline="30000" i="1" lang="en-IN" sz="2200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st </a:t>
            </a:r>
            <a:r>
              <a:rPr b="1" i="1" lang="en-IN" sz="2200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of next  month</a:t>
            </a:r>
            <a:endParaRPr b="1"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47" name="Google Shape;347;p20"/>
          <p:cNvSpPr/>
          <p:nvPr/>
        </p:nvSpPr>
        <p:spPr>
          <a:xfrm>
            <a:off x="4447031" y="2137155"/>
            <a:ext cx="7330440" cy="2127504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48" name="Google Shape;348;p20"/>
          <p:cNvSpPr txBox="1"/>
          <p:nvPr/>
        </p:nvSpPr>
        <p:spPr>
          <a:xfrm>
            <a:off x="9403079" y="4225035"/>
            <a:ext cx="2405380" cy="965585"/>
          </a:xfrm>
          <a:prstGeom prst="rect">
            <a:avLst/>
          </a:prstGeom>
          <a:solidFill>
            <a:srgbClr val="001F5F"/>
          </a:solidFill>
          <a:ln>
            <a:noFill/>
          </a:ln>
        </p:spPr>
        <p:txBody>
          <a:bodyPr anchorCtr="0" anchor="t" bIns="0" lIns="0" spcFirstLastPara="1" rIns="0" wrap="square" tIns="35550">
            <a:spAutoFit/>
          </a:bodyPr>
          <a:lstStyle/>
          <a:p>
            <a:pPr indent="0" lvl="0" marL="81915" marR="69850" rtl="0" algn="just">
              <a:lnSpc>
                <a:spcPct val="1020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12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The formula returns the serial  number of the date, but  because the cell is formatted  to "mmm dd, yyyy" it displays  the date in the correct format</a:t>
            </a:r>
            <a:endParaRPr i="1"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1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Google Shape;354;p21"/>
          <p:cNvSpPr txBox="1"/>
          <p:nvPr>
            <p:ph type="title"/>
          </p:nvPr>
        </p:nvSpPr>
        <p:spPr>
          <a:xfrm flipH="1">
            <a:off x="390616" y="664803"/>
            <a:ext cx="2524520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355" name="Google Shape;355;p21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" name="Google Shape;356;p21"/>
          <p:cNvSpPr txBox="1"/>
          <p:nvPr>
            <p:ph idx="1" type="body"/>
          </p:nvPr>
        </p:nvSpPr>
        <p:spPr>
          <a:xfrm rot="10800000">
            <a:off x="236697" y="29053"/>
            <a:ext cx="253759" cy="1133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</a:pPr>
            <a:r>
              <a:rPr lang="en-IN"/>
              <a:t>.</a:t>
            </a:r>
            <a:endParaRPr/>
          </a:p>
        </p:txBody>
      </p:sp>
      <p:sp>
        <p:nvSpPr>
          <p:cNvPr id="357" name="Google Shape;357;p21"/>
          <p:cNvSpPr txBox="1"/>
          <p:nvPr/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0" i="0"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 b="0" i="0" sz="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58" name="Google Shape;358;p21"/>
          <p:cNvSpPr txBox="1"/>
          <p:nvPr/>
        </p:nvSpPr>
        <p:spPr>
          <a:xfrm>
            <a:off x="460375" y="1715783"/>
            <a:ext cx="3200692" cy="44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WEEKNUM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Takes a date and returns a week  number (1-54) that corresponds to  the week of year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/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5080" rtl="0" algn="l">
              <a:lnSpc>
                <a:spcPct val="101499"/>
              </a:lnSpc>
              <a:spcBef>
                <a:spcPts val="9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Quattrocento Sans"/>
              <a:buAutoNum type="arabicPeriod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Serial Number (Can be cell  reference, value, formula or a  named range)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Quattrocento Sans"/>
              <a:buAutoNum type="arabicPeriod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 Type (Optional)</a:t>
            </a:r>
            <a:endParaRPr/>
          </a:p>
        </p:txBody>
      </p:sp>
      <p:sp>
        <p:nvSpPr>
          <p:cNvPr id="359" name="Google Shape;359;p21"/>
          <p:cNvSpPr/>
          <p:nvPr/>
        </p:nvSpPr>
        <p:spPr>
          <a:xfrm>
            <a:off x="4243235" y="1670306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60" name="Google Shape;360;p21"/>
          <p:cNvSpPr/>
          <p:nvPr/>
        </p:nvSpPr>
        <p:spPr>
          <a:xfrm>
            <a:off x="4252379" y="2209800"/>
            <a:ext cx="3886200" cy="2471928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61" name="Google Shape;361;p21"/>
          <p:cNvSpPr txBox="1"/>
          <p:nvPr/>
        </p:nvSpPr>
        <p:spPr>
          <a:xfrm>
            <a:off x="4544480" y="5394259"/>
            <a:ext cx="6233160" cy="11459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427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 Type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91440" marR="5080" rtl="0" algn="l">
              <a:lnSpc>
                <a:spcPct val="101899"/>
              </a:lnSpc>
              <a:spcBef>
                <a:spcPts val="455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Controls which day of the week is used to begin a new week number.  Default value is “1”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62" name="Google Shape;362;p21"/>
          <p:cNvSpPr txBox="1"/>
          <p:nvPr/>
        </p:nvSpPr>
        <p:spPr>
          <a:xfrm>
            <a:off x="8217319" y="2282445"/>
            <a:ext cx="2822575" cy="31118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500">
            <a:spAutoFit/>
          </a:bodyPr>
          <a:lstStyle/>
          <a:p>
            <a:pPr indent="-250190" lvl="0" marL="26225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50"/>
              <a:buFont typeface="Quattrocento Sans"/>
              <a:buAutoNum type="arabicPeriod"/>
            </a:pPr>
            <a:r>
              <a:rPr i="1" lang="en-IN" sz="15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- Sunday</a:t>
            </a:r>
            <a:endParaRPr i="1" sz="15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15"/>
              </a:spcBef>
              <a:spcAft>
                <a:spcPts val="0"/>
              </a:spcAft>
              <a:buClr>
                <a:schemeClr val="dk1"/>
              </a:buClr>
              <a:buSzPts val="1550"/>
              <a:buFont typeface="Quattrocento Sans"/>
              <a:buAutoNum type="arabicPeriod"/>
            </a:pPr>
            <a:r>
              <a:rPr i="1" lang="en-IN" sz="15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- Monday</a:t>
            </a:r>
            <a:endParaRPr i="1" sz="15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550"/>
              <a:buFont typeface="Quattrocento Sans"/>
              <a:buAutoNum type="arabicPlain" startAt="11"/>
            </a:pPr>
            <a:r>
              <a:rPr i="1" lang="en-IN" sz="15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- Monday</a:t>
            </a:r>
            <a:endParaRPr i="1" sz="15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550"/>
              <a:buFont typeface="Quattrocento Sans"/>
              <a:buAutoNum type="arabicPlain" startAt="11"/>
            </a:pPr>
            <a:r>
              <a:rPr i="1" lang="en-IN" sz="15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- Tuesday</a:t>
            </a:r>
            <a:endParaRPr i="1" sz="15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40"/>
              </a:spcBef>
              <a:spcAft>
                <a:spcPts val="0"/>
              </a:spcAft>
              <a:buClr>
                <a:schemeClr val="dk1"/>
              </a:buClr>
              <a:buSzPts val="1550"/>
              <a:buFont typeface="Quattrocento Sans"/>
              <a:buAutoNum type="arabicPlain" startAt="11"/>
            </a:pPr>
            <a:r>
              <a:rPr i="1" lang="en-IN" sz="15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- Wednesday</a:t>
            </a:r>
            <a:endParaRPr i="1" sz="15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550"/>
              <a:buFont typeface="Quattrocento Sans"/>
              <a:buAutoNum type="arabicPlain" startAt="11"/>
            </a:pPr>
            <a:r>
              <a:rPr i="1" lang="en-IN" sz="15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- Thursday</a:t>
            </a:r>
            <a:endParaRPr i="1" sz="15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550"/>
              <a:buFont typeface="Quattrocento Sans"/>
              <a:buAutoNum type="arabicPlain" startAt="11"/>
            </a:pPr>
            <a:r>
              <a:rPr i="1" lang="en-IN" sz="15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- Friday</a:t>
            </a:r>
            <a:endParaRPr i="1" sz="15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550"/>
              <a:buFont typeface="Quattrocento Sans"/>
              <a:buAutoNum type="arabicPlain" startAt="11"/>
            </a:pPr>
            <a:r>
              <a:rPr i="1" lang="en-IN" sz="15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- Saturday</a:t>
            </a:r>
            <a:endParaRPr i="1" sz="15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550"/>
              <a:buFont typeface="Quattrocento Sans"/>
              <a:buAutoNum type="arabicPlain" startAt="11"/>
            </a:pPr>
            <a:r>
              <a:rPr i="1" lang="en-IN" sz="15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- Sunday</a:t>
            </a:r>
            <a:endParaRPr i="1" sz="15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just">
              <a:lnSpc>
                <a:spcPct val="101299"/>
              </a:lnSpc>
              <a:spcBef>
                <a:spcPts val="15"/>
              </a:spcBef>
              <a:spcAft>
                <a:spcPts val="0"/>
              </a:spcAft>
              <a:buNone/>
            </a:pPr>
            <a:r>
              <a:rPr i="1" lang="en-IN" sz="15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21 - Monday (With return type 21,  week 1 is the week containing the  first Thursday of the year)</a:t>
            </a:r>
            <a:endParaRPr i="1" sz="15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2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p22"/>
          <p:cNvSpPr txBox="1"/>
          <p:nvPr>
            <p:ph type="title"/>
          </p:nvPr>
        </p:nvSpPr>
        <p:spPr>
          <a:xfrm flipH="1">
            <a:off x="532616" y="630399"/>
            <a:ext cx="2524520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369" name="Google Shape;369;p22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Google Shape;370;p22"/>
          <p:cNvSpPr txBox="1"/>
          <p:nvPr>
            <p:ph idx="1" type="body"/>
          </p:nvPr>
        </p:nvSpPr>
        <p:spPr>
          <a:xfrm rot="10800000">
            <a:off x="236697" y="29053"/>
            <a:ext cx="253759" cy="1133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</a:pPr>
            <a:r>
              <a:rPr lang="en-IN"/>
              <a:t>.</a:t>
            </a:r>
            <a:endParaRPr/>
          </a:p>
        </p:txBody>
      </p:sp>
      <p:sp>
        <p:nvSpPr>
          <p:cNvPr id="371" name="Google Shape;371;p22"/>
          <p:cNvSpPr txBox="1"/>
          <p:nvPr/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0" i="0"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 b="0" i="0" sz="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72" name="Google Shape;372;p22"/>
          <p:cNvSpPr txBox="1"/>
          <p:nvPr/>
        </p:nvSpPr>
        <p:spPr>
          <a:xfrm>
            <a:off x="520325" y="1827277"/>
            <a:ext cx="3668217" cy="51094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WEEKDAY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2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Takes a date and returns a number  between 1-7 representing the day  of week. By default, WEEKDAY  returns 1 for Sunday and 7 for  Saturday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2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5080" rtl="0" algn="l">
              <a:lnSpc>
                <a:spcPct val="100800"/>
              </a:lnSpc>
              <a:spcBef>
                <a:spcPts val="1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Quattrocento Sans"/>
              <a:buAutoNum type="arabicPeriod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Serial Number (Can be cell  reference, value, formula or a  named range)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Quattrocento Sans"/>
              <a:buAutoNum type="arabicPeriod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 Type (Optional)</a:t>
            </a:r>
            <a:endParaRPr/>
          </a:p>
          <a:p>
            <a:pPr indent="0" lvl="0" marL="12700" marR="5080" rtl="0" algn="l">
              <a:lnSpc>
                <a:spcPct val="1012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73" name="Google Shape;373;p22"/>
          <p:cNvSpPr/>
          <p:nvPr/>
        </p:nvSpPr>
        <p:spPr>
          <a:xfrm>
            <a:off x="4374764" y="1827277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p22"/>
          <p:cNvSpPr/>
          <p:nvPr/>
        </p:nvSpPr>
        <p:spPr>
          <a:xfrm>
            <a:off x="4383908" y="2366771"/>
            <a:ext cx="6278880" cy="2511552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3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23"/>
          <p:cNvSpPr txBox="1"/>
          <p:nvPr>
            <p:ph type="title"/>
          </p:nvPr>
        </p:nvSpPr>
        <p:spPr>
          <a:xfrm flipH="1">
            <a:off x="838201" y="681038"/>
            <a:ext cx="2524520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381" name="Google Shape;381;p23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23"/>
          <p:cNvSpPr txBox="1"/>
          <p:nvPr>
            <p:ph idx="1" type="body"/>
          </p:nvPr>
        </p:nvSpPr>
        <p:spPr>
          <a:xfrm rot="10800000">
            <a:off x="236697" y="29053"/>
            <a:ext cx="253759" cy="1133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</a:pPr>
            <a:r>
              <a:rPr lang="en-IN"/>
              <a:t>.</a:t>
            </a:r>
            <a:endParaRPr/>
          </a:p>
        </p:txBody>
      </p:sp>
      <p:sp>
        <p:nvSpPr>
          <p:cNvPr id="383" name="Google Shape;383;p23"/>
          <p:cNvSpPr txBox="1"/>
          <p:nvPr/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0" i="0"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 b="0" i="0" sz="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aphicFrame>
        <p:nvGraphicFramePr>
          <p:cNvPr id="384" name="Google Shape;384;p23"/>
          <p:cNvGraphicFramePr/>
          <p:nvPr/>
        </p:nvGraphicFramePr>
        <p:xfrm>
          <a:off x="812463" y="68103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{E8D9E731-E2B0-435C-8FDB-F57A2B23E1A6}</a:tableStyleId>
              </a:tblPr>
              <a:tblGrid>
                <a:gridCol w="75275"/>
                <a:gridCol w="2069425"/>
                <a:gridCol w="2489500"/>
                <a:gridCol w="3435900"/>
                <a:gridCol w="1980200"/>
              </a:tblGrid>
              <a:tr h="31450">
                <a:tc rowSpan="1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7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001F5F"/>
                    </a:solidFill>
                  </a:tcPr>
                </a:tc>
                <a:tc hMerge="1"/>
                <a:tc hMerge="1"/>
                <a:tc hMerge="1"/>
              </a:tr>
              <a:tr h="391500">
                <a:tc vMerge="1"/>
                <a:tc>
                  <a:txBody>
                    <a:bodyPr/>
                    <a:lstStyle/>
                    <a:p>
                      <a:pPr indent="0" lvl="0" marL="9398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IN" sz="27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Return type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25400" marB="0" marR="0" marL="0"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762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IN" sz="27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Numeric result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25400" marB="0" marR="0" marL="0"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78041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IN" sz="27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Day mapping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25400" marB="0" marR="0" marL="0"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46545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IN" sz="27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1st 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25400" marB="0" marR="0" marL="0">
                    <a:solidFill>
                      <a:srgbClr val="001F5F"/>
                    </a:solidFill>
                  </a:tcPr>
                </a:tc>
              </a:tr>
              <a:tr h="383675">
                <a:tc vMerge="1"/>
                <a:tc>
                  <a:txBody>
                    <a:bodyPr/>
                    <a:lstStyle/>
                    <a:p>
                      <a:pPr indent="0" lvl="0" marL="698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none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1 - 7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7048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Sunday-Saturday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1176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Sunday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BCD6ED"/>
                    </a:solidFill>
                  </a:tcPr>
                </a:tc>
              </a:tr>
              <a:tr h="380875">
                <a:tc vMerge="1"/>
                <a:tc>
                  <a:txBody>
                    <a:bodyPr/>
                    <a:lstStyle/>
                    <a:p>
                      <a:pPr indent="0" lvl="0" marL="0" marR="70485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1 - 7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7048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Sunday-Saturday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1176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Sunday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9AC1E5"/>
                    </a:solidFill>
                  </a:tcPr>
                </a:tc>
              </a:tr>
              <a:tr h="380875">
                <a:tc vMerge="1"/>
                <a:tc>
                  <a:txBody>
                    <a:bodyPr/>
                    <a:lstStyle/>
                    <a:p>
                      <a:pPr indent="0" lvl="0" marL="0" marR="70485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1 - 7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7048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Monday-Sunday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1176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Monday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BCD6ED"/>
                    </a:solidFill>
                  </a:tcPr>
                </a:tc>
              </a:tr>
              <a:tr h="380875">
                <a:tc vMerge="1"/>
                <a:tc>
                  <a:txBody>
                    <a:bodyPr/>
                    <a:lstStyle/>
                    <a:p>
                      <a:pPr indent="0" lvl="0" marL="0" marR="70485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0 - 6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7048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Monday-Sunday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1176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Monday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9AC1E5"/>
                    </a:solidFill>
                  </a:tcPr>
                </a:tc>
              </a:tr>
              <a:tr h="380875">
                <a:tc vMerge="1"/>
                <a:tc>
                  <a:txBody>
                    <a:bodyPr/>
                    <a:lstStyle/>
                    <a:p>
                      <a:pPr indent="0" lvl="0" marL="0" marR="70485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1 - 7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7048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Monday-Sunday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1176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Monday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BCD6ED"/>
                    </a:solidFill>
                  </a:tcPr>
                </a:tc>
              </a:tr>
              <a:tr h="383675">
                <a:tc vMerge="1"/>
                <a:tc>
                  <a:txBody>
                    <a:bodyPr/>
                    <a:lstStyle/>
                    <a:p>
                      <a:pPr indent="0" lvl="0" marL="0" marR="70485" rtl="0" algn="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1 - 7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70485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Tuesday-Monday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1176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Tuesday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9AC1E5"/>
                    </a:solidFill>
                  </a:tcPr>
                </a:tc>
              </a:tr>
              <a:tr h="383675">
                <a:tc vMerge="1"/>
                <a:tc>
                  <a:txBody>
                    <a:bodyPr/>
                    <a:lstStyle/>
                    <a:p>
                      <a:pPr indent="0" lvl="0" marL="0" marR="70485" rtl="0" algn="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13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1 - 7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70485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Wednesday-Tuesday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1176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Wednesday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BCD6ED"/>
                    </a:solidFill>
                  </a:tcPr>
                </a:tc>
              </a:tr>
              <a:tr h="752800">
                <a:tc vMerge="1"/>
                <a:tc>
                  <a:txBody>
                    <a:bodyPr/>
                    <a:lstStyle/>
                    <a:p>
                      <a:pPr indent="0" lvl="0" marL="0" marR="70485" rtl="0" algn="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14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1 - 7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70485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Thursday-Wednesday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11760" marR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Thursday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9AC1E5"/>
                    </a:solidFill>
                  </a:tcPr>
                </a:tc>
              </a:tr>
              <a:tr h="383675">
                <a:tc vMerge="1"/>
                <a:tc>
                  <a:txBody>
                    <a:bodyPr/>
                    <a:lstStyle/>
                    <a:p>
                      <a:pPr indent="0" lvl="0" marL="0" marR="70485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15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1 - 7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7048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Friday-Thursday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1176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Friday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6500" marB="0" marR="0" marL="0">
                    <a:solidFill>
                      <a:srgbClr val="BCD6ED"/>
                    </a:solidFill>
                  </a:tcPr>
                </a:tc>
              </a:tr>
              <a:tr h="380875">
                <a:tc vMerge="1"/>
                <a:tc>
                  <a:txBody>
                    <a:bodyPr/>
                    <a:lstStyle/>
                    <a:p>
                      <a:pPr indent="0" lvl="0" marL="0" marR="70485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16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1 - 7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7048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Saturday-Friday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1176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Saturday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9AC1E5"/>
                    </a:solidFill>
                  </a:tcPr>
                </a:tc>
              </a:tr>
              <a:tr h="380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7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70485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17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1 - 7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7048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Sunday-Saturday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1176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7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Sunday</a:t>
                      </a:r>
                      <a:endParaRPr sz="27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3325" marB="0" marR="0" marL="0">
                    <a:solidFill>
                      <a:srgbClr val="BCD6E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4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p24"/>
          <p:cNvSpPr txBox="1"/>
          <p:nvPr>
            <p:ph type="title"/>
          </p:nvPr>
        </p:nvSpPr>
        <p:spPr>
          <a:xfrm flipH="1">
            <a:off x="443170" y="655718"/>
            <a:ext cx="2524520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391" name="Google Shape;391;p24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p24"/>
          <p:cNvSpPr txBox="1"/>
          <p:nvPr>
            <p:ph idx="1" type="body"/>
          </p:nvPr>
        </p:nvSpPr>
        <p:spPr>
          <a:xfrm rot="10800000">
            <a:off x="236697" y="29053"/>
            <a:ext cx="253759" cy="1133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</a:pPr>
            <a:r>
              <a:rPr lang="en-IN"/>
              <a:t>.</a:t>
            </a:r>
            <a:endParaRPr/>
          </a:p>
        </p:txBody>
      </p:sp>
      <p:sp>
        <p:nvSpPr>
          <p:cNvPr id="393" name="Google Shape;393;p24"/>
          <p:cNvSpPr txBox="1"/>
          <p:nvPr/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0" i="0"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 b="0" i="0" sz="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94" name="Google Shape;394;p24"/>
          <p:cNvSpPr/>
          <p:nvPr/>
        </p:nvSpPr>
        <p:spPr>
          <a:xfrm>
            <a:off x="4551744" y="1823784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p24"/>
          <p:cNvSpPr txBox="1"/>
          <p:nvPr/>
        </p:nvSpPr>
        <p:spPr>
          <a:xfrm>
            <a:off x="501625" y="1643058"/>
            <a:ext cx="9790096" cy="46379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WORKDAY</a:t>
            </a:r>
            <a:endParaRPr/>
          </a:p>
          <a:p>
            <a:pPr indent="0" lvl="0" marL="12700" marR="5969000" rtl="0" algn="l">
              <a:lnSpc>
                <a:spcPct val="101000"/>
              </a:lnSpc>
              <a:spcBef>
                <a:spcPts val="5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Based on start date provided,  number of work days required and  list of holidays to be considered,  returns the date of completion</a:t>
            </a:r>
            <a:endParaRPr b="0"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/>
          </a:p>
          <a:p>
            <a:pPr indent="-302260" lvl="0" marL="314325" marR="6205220" rtl="0" algn="just">
              <a:lnSpc>
                <a:spcPct val="101499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b="0"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Start date (Can be a value,  formula, cell reference or a  named range)</a:t>
            </a:r>
            <a:endParaRPr/>
          </a:p>
          <a:p>
            <a:pPr indent="-302260" lvl="0" marL="314325" marR="5900420" rtl="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b="0"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Days (Can be a value, formula,  cell reference or a named  range)</a:t>
            </a:r>
            <a:endParaRPr/>
          </a:p>
          <a:p>
            <a:pPr indent="-302260" lvl="0" marL="314325" marR="0" rtl="0" algn="l">
              <a:lnSpc>
                <a:spcPct val="7675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b="0"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Holidays (List)</a:t>
            </a:r>
            <a:endParaRPr/>
          </a:p>
        </p:txBody>
      </p:sp>
      <p:sp>
        <p:nvSpPr>
          <p:cNvPr id="396" name="Google Shape;396;p24"/>
          <p:cNvSpPr/>
          <p:nvPr/>
        </p:nvSpPr>
        <p:spPr>
          <a:xfrm>
            <a:off x="4560888" y="2363278"/>
            <a:ext cx="7132320" cy="2154936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Google Shape;397;p24"/>
          <p:cNvSpPr txBox="1"/>
          <p:nvPr/>
        </p:nvSpPr>
        <p:spPr>
          <a:xfrm>
            <a:off x="2831690" y="5331340"/>
            <a:ext cx="8554064" cy="1014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3014980" marR="5080" rtl="0" algn="l">
              <a:lnSpc>
                <a:spcPct val="1020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000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List of “Holidays” is an optional entry  NETWORKDAYS and WORKDAY similar functions</a:t>
            </a:r>
            <a:endParaRPr b="1"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5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3" name="Google Shape;403;p25"/>
          <p:cNvSpPr txBox="1"/>
          <p:nvPr>
            <p:ph type="title"/>
          </p:nvPr>
        </p:nvSpPr>
        <p:spPr>
          <a:xfrm flipH="1">
            <a:off x="443170" y="655718"/>
            <a:ext cx="2524520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404" name="Google Shape;404;p25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Google Shape;405;p25"/>
          <p:cNvSpPr txBox="1"/>
          <p:nvPr>
            <p:ph idx="1" type="body"/>
          </p:nvPr>
        </p:nvSpPr>
        <p:spPr>
          <a:xfrm rot="10800000">
            <a:off x="236697" y="29053"/>
            <a:ext cx="253759" cy="1133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</a:pPr>
            <a:r>
              <a:rPr lang="en-IN"/>
              <a:t>.</a:t>
            </a:r>
            <a:endParaRPr/>
          </a:p>
        </p:txBody>
      </p:sp>
      <p:sp>
        <p:nvSpPr>
          <p:cNvPr id="406" name="Google Shape;406;p25"/>
          <p:cNvSpPr txBox="1"/>
          <p:nvPr/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0" i="0"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 b="0" i="0" sz="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07" name="Google Shape;407;p25"/>
          <p:cNvSpPr/>
          <p:nvPr/>
        </p:nvSpPr>
        <p:spPr>
          <a:xfrm>
            <a:off x="4020802" y="1668973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8" name="Google Shape;408;p25"/>
          <p:cNvSpPr/>
          <p:nvPr/>
        </p:nvSpPr>
        <p:spPr>
          <a:xfrm>
            <a:off x="4029946" y="2208467"/>
            <a:ext cx="6592824" cy="3090672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9" name="Google Shape;409;p25"/>
          <p:cNvSpPr txBox="1"/>
          <p:nvPr/>
        </p:nvSpPr>
        <p:spPr>
          <a:xfrm>
            <a:off x="493289" y="1668973"/>
            <a:ext cx="3061072" cy="49961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175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DATEVALUE</a:t>
            </a:r>
            <a:endParaRPr i="1" sz="17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62864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17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Converts a date represented as  text into a proper Excel date.</a:t>
            </a:r>
            <a:endParaRPr i="1" sz="17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7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17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 i="1" sz="17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8890" rtl="0" algn="l">
              <a:lnSpc>
                <a:spcPct val="100800"/>
              </a:lnSpc>
              <a:spcBef>
                <a:spcPts val="10"/>
              </a:spcBef>
              <a:spcAft>
                <a:spcPts val="0"/>
              </a:spcAft>
              <a:buNone/>
            </a:pPr>
            <a:r>
              <a:rPr i="1" lang="en-IN" sz="17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1.	Date Value (Can be a value,  formula, Cell reference or a  Named range)</a:t>
            </a:r>
            <a:endParaRPr i="1" sz="17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7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79375" marR="0" rtl="0" algn="l">
              <a:lnSpc>
                <a:spcPct val="100000"/>
              </a:lnSpc>
              <a:spcBef>
                <a:spcPts val="885"/>
              </a:spcBef>
              <a:spcAft>
                <a:spcPts val="0"/>
              </a:spcAft>
              <a:buNone/>
            </a:pPr>
            <a:r>
              <a:rPr b="1" i="1" lang="en-IN" sz="17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TIMEVALUE</a:t>
            </a:r>
            <a:endParaRPr i="1" sz="17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79375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17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Converts a time represented as  text into a proper Excel time</a:t>
            </a:r>
            <a:endParaRPr i="1" sz="17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79375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7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79375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17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/>
          </a:p>
          <a:p>
            <a:pPr indent="0" lvl="0" marL="79375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17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1.Time Value (Can be a value,  formula, Cell reference or a  Named range)</a:t>
            </a:r>
            <a:endParaRPr i="1" sz="17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79375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7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10" name="Google Shape;410;p25"/>
          <p:cNvSpPr txBox="1"/>
          <p:nvPr/>
        </p:nvSpPr>
        <p:spPr>
          <a:xfrm>
            <a:off x="4505531" y="5595799"/>
            <a:ext cx="6972351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000">
                <a:solidFill>
                  <a:srgbClr val="00206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It will not work if the data is provided in a “Value ” format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26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26"/>
          <p:cNvSpPr txBox="1"/>
          <p:nvPr>
            <p:ph type="title"/>
          </p:nvPr>
        </p:nvSpPr>
        <p:spPr>
          <a:xfrm flipH="1">
            <a:off x="454587" y="630399"/>
            <a:ext cx="2524520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417" name="Google Shape;417;p26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p26"/>
          <p:cNvSpPr txBox="1"/>
          <p:nvPr>
            <p:ph idx="1" type="body"/>
          </p:nvPr>
        </p:nvSpPr>
        <p:spPr>
          <a:xfrm rot="10800000">
            <a:off x="236697" y="29053"/>
            <a:ext cx="253759" cy="1133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</a:pPr>
            <a:r>
              <a:rPr lang="en-IN"/>
              <a:t>.</a:t>
            </a:r>
            <a:endParaRPr/>
          </a:p>
        </p:txBody>
      </p:sp>
      <p:sp>
        <p:nvSpPr>
          <p:cNvPr id="419" name="Google Shape;419;p26"/>
          <p:cNvSpPr txBox="1"/>
          <p:nvPr/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0" i="0"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 b="0" i="0" sz="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20" name="Google Shape;420;p26"/>
          <p:cNvSpPr txBox="1"/>
          <p:nvPr/>
        </p:nvSpPr>
        <p:spPr>
          <a:xfrm>
            <a:off x="454587" y="1536983"/>
            <a:ext cx="3558465" cy="53371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DATEDIF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just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Returns the difference between two  date values in years, months or  days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5080" rtl="0" algn="l">
              <a:lnSpc>
                <a:spcPct val="101499"/>
              </a:lnSpc>
              <a:spcBef>
                <a:spcPts val="9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Quattrocento Sans"/>
              <a:buAutoNum type="arabicPeriod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Start date (Can be a value, cell  reference or a named range)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59689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Quattrocento Sans"/>
              <a:buAutoNum type="arabicPeriod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End date (Can be a value, cell  reference or a named range)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127000" rtl="0" algn="l"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Quattrocento Sans"/>
              <a:buAutoNum type="arabicPeriod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Unit (Can be a text in quotes,  cell reference or a named  range)</a:t>
            </a:r>
            <a:endParaRPr/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26"/>
          <p:cNvSpPr/>
          <p:nvPr/>
        </p:nvSpPr>
        <p:spPr>
          <a:xfrm>
            <a:off x="4413503" y="1557530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22" name="Google Shape;422;p26"/>
          <p:cNvGraphicFramePr/>
          <p:nvPr/>
        </p:nvGraphicFramePr>
        <p:xfrm>
          <a:off x="4427218" y="209702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{E8D9E731-E2B0-435C-8FDB-F57A2B23E1A6}</a:tableStyleId>
              </a:tblPr>
              <a:tblGrid>
                <a:gridCol w="1429925"/>
                <a:gridCol w="1136200"/>
                <a:gridCol w="455825"/>
                <a:gridCol w="600325"/>
                <a:gridCol w="3660925"/>
              </a:tblGrid>
              <a:tr h="169175">
                <a:tc>
                  <a:txBody>
                    <a:bodyPr/>
                    <a:lstStyle/>
                    <a:p>
                      <a:pPr indent="0" lvl="0" marL="383540" marR="0" rtl="0" algn="l">
                        <a:lnSpc>
                          <a:spcPct val="115714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IN" sz="10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 Date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900" marB="0" marR="0" marL="0"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79400" marR="0" rtl="0" algn="l">
                        <a:lnSpc>
                          <a:spcPct val="115714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IN" sz="10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Date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900" marB="0" marR="0" marL="0"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3175" marR="0" rtl="0" algn="ctr">
                        <a:lnSpc>
                          <a:spcPct val="115714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IN" sz="10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Unit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900" marB="0" marR="0" marL="0"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26034" rtl="0" algn="r">
                        <a:lnSpc>
                          <a:spcPct val="115714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IN" sz="10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Output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900" marB="0" marR="0" marL="0"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905" marR="0" rtl="0" algn="ctr">
                        <a:lnSpc>
                          <a:spcPct val="115714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IN" sz="10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Means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1900" marB="0" marR="0" marL="0"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001F5F"/>
                    </a:solidFill>
                  </a:tcPr>
                </a:tc>
              </a:tr>
              <a:tr h="167650">
                <a:tc>
                  <a:txBody>
                    <a:bodyPr/>
                    <a:lstStyle/>
                    <a:p>
                      <a:pPr indent="0" lvl="0" marL="359410" marR="0" rtl="0" algn="l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Sep 22, 2005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76835" rtl="0" algn="r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Dec 25, 2024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3970" marR="0" rtl="0" algn="ctr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Y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20320" rtl="0" algn="r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19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7940" marR="0" rtl="0" algn="l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Number of years completed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solidFill>
                      <a:srgbClr val="BCD6ED"/>
                    </a:solidFill>
                  </a:tcPr>
                </a:tc>
              </a:tr>
              <a:tr h="167650">
                <a:tc>
                  <a:txBody>
                    <a:bodyPr/>
                    <a:lstStyle/>
                    <a:p>
                      <a:pPr indent="0" lvl="0" marL="389890" marR="0" rtl="0" algn="l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Apr 07, 2000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76835" rtl="0" algn="r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Jan 31, 2023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21590" rtl="0" algn="r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273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7940" marR="0" rtl="0" algn="l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Number of months completed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solidFill>
                      <a:srgbClr val="9AC1E5"/>
                    </a:solidFill>
                  </a:tcPr>
                </a:tc>
              </a:tr>
              <a:tr h="167650">
                <a:tc>
                  <a:txBody>
                    <a:bodyPr/>
                    <a:lstStyle/>
                    <a:p>
                      <a:pPr indent="0" lvl="0" marL="359410" marR="0" rtl="0" algn="l">
                        <a:lnSpc>
                          <a:spcPct val="113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Dec 06, 2005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76835" rtl="0" algn="r">
                        <a:lnSpc>
                          <a:spcPct val="113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Jun 04, 2031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3175" marR="0" rtl="0" algn="ctr">
                        <a:lnSpc>
                          <a:spcPct val="113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20320" rtl="0" algn="r">
                        <a:lnSpc>
                          <a:spcPct val="113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9311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7940" marR="0" rtl="0" algn="l">
                        <a:lnSpc>
                          <a:spcPct val="113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Number of days completed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solidFill>
                      <a:srgbClr val="BCD6ED"/>
                    </a:solidFill>
                  </a:tcPr>
                </a:tc>
              </a:tr>
              <a:tr h="164600">
                <a:tc>
                  <a:txBody>
                    <a:bodyPr/>
                    <a:lstStyle/>
                    <a:p>
                      <a:pPr indent="0" lvl="0" marL="365760" marR="0" rtl="0" algn="l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Feb 07, 2012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76835" rtl="0" algn="r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Dec 24, 2040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MD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20320" rtl="0" algn="r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17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7940" marR="0" rtl="0" algn="l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Number of days completed (Ignores months and years)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solidFill>
                      <a:srgbClr val="9AC1E5"/>
                    </a:solidFill>
                  </a:tcPr>
                </a:tc>
              </a:tr>
              <a:tr h="167650">
                <a:tc>
                  <a:txBody>
                    <a:bodyPr/>
                    <a:lstStyle/>
                    <a:p>
                      <a:pPr indent="0" lvl="0" marL="398780" marR="0" rtl="0" algn="l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Oct 31, 2001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35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76835" rtl="0" algn="r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Jun 26, 2023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35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8890" marR="0" rtl="0" algn="ctr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YM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35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20320" rtl="0" algn="r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35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7940" marR="0" rtl="0" algn="l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Number of months completed (Ignores days and years)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350" marB="0" marR="0" marL="0">
                    <a:solidFill>
                      <a:srgbClr val="BCD6ED"/>
                    </a:solidFill>
                  </a:tcPr>
                </a:tc>
              </a:tr>
              <a:tr h="193550">
                <a:tc>
                  <a:txBody>
                    <a:bodyPr/>
                    <a:lstStyle/>
                    <a:p>
                      <a:pPr indent="0" lvl="0" marL="35941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Dec 08, 1999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76835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Oct 06, 2016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YD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2159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303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794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Number of days completed (Ignores years)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AC1E5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81280" marR="0" rtl="0" algn="l">
                        <a:lnSpc>
                          <a:spcPct val="1180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IN" sz="10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Range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20325" marB="0" marR="0" marL="0"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7940" marR="0" rtl="0" algn="l">
                        <a:lnSpc>
                          <a:spcPct val="1180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IN" sz="105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Formula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20325" marB="0" marR="0" marL="0"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001F5F"/>
                    </a:solidFill>
                  </a:tcPr>
                </a:tc>
              </a:tr>
              <a:tr h="167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81280" marR="0" rtl="0" algn="l">
                        <a:lnSpc>
                          <a:spcPct val="113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D2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7940" marR="0" rtl="0" algn="l">
                        <a:lnSpc>
                          <a:spcPct val="113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=DATEDIF(A2,B2,C2)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solidFill>
                      <a:srgbClr val="BCD6ED"/>
                    </a:solidFill>
                  </a:tcPr>
                </a:tc>
              </a:tr>
              <a:tr h="164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81280" marR="0" rtl="0" algn="l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D3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7940" marR="0" rtl="0" algn="l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=DATEDIF(A3,B3,C3)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solidFill>
                      <a:srgbClr val="9AC1E5"/>
                    </a:solidFill>
                  </a:tcPr>
                </a:tc>
              </a:tr>
              <a:tr h="167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81280" marR="0" rtl="0" algn="l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D4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7940" marR="0" rtl="0" algn="l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=DATEDIF(A4,B4,C4)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975" marB="0" marR="0" marL="0">
                    <a:solidFill>
                      <a:srgbClr val="BCD6ED"/>
                    </a:solidFill>
                  </a:tcPr>
                </a:tc>
              </a:tr>
              <a:tr h="167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81280" marR="0" rtl="0" algn="l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D5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350" marB="0" marR="0" marL="0"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7940" marR="0" rtl="0" algn="l">
                        <a:lnSpc>
                          <a:spcPct val="11095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=DATEDIF(A5,B5,C5)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6350" marB="0" marR="0" marL="0">
                    <a:solidFill>
                      <a:srgbClr val="9AC1E5"/>
                    </a:solidFill>
                  </a:tcPr>
                </a:tc>
              </a:tr>
              <a:tr h="167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81280" marR="0" rtl="0" algn="l">
                        <a:lnSpc>
                          <a:spcPct val="113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D6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7940" marR="0" rtl="0" algn="l">
                        <a:lnSpc>
                          <a:spcPct val="113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=DATEDIF(A6,B6,C6)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solidFill>
                      <a:srgbClr val="BCD6ED"/>
                    </a:solidFill>
                  </a:tcPr>
                </a:tc>
              </a:tr>
              <a:tr h="175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81280" marR="0" rtl="0" algn="l">
                        <a:lnSpc>
                          <a:spcPct val="11904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D7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AC1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7940" marR="0" rtl="0" algn="l">
                        <a:lnSpc>
                          <a:spcPct val="11904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105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=DATEDIF(A7,B7,C7)</a:t>
                      </a:r>
                      <a:endParaRPr sz="105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800" marB="0" marR="0" marL="0"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AC1E5"/>
                    </a:solidFill>
                  </a:tcPr>
                </a:tc>
              </a:tr>
            </a:tbl>
          </a:graphicData>
        </a:graphic>
      </p:graphicFrame>
      <p:sp>
        <p:nvSpPr>
          <p:cNvPr id="423" name="Google Shape;423;p26"/>
          <p:cNvSpPr/>
          <p:nvPr/>
        </p:nvSpPr>
        <p:spPr>
          <a:xfrm>
            <a:off x="4443984" y="4548113"/>
            <a:ext cx="7266429" cy="153471"/>
          </a:xfrm>
          <a:custGeom>
            <a:rect b="b" l="l" r="r" t="t"/>
            <a:pathLst>
              <a:path extrusionOk="0" h="192404" w="6806565">
                <a:moveTo>
                  <a:pt x="0" y="192024"/>
                </a:moveTo>
                <a:lnTo>
                  <a:pt x="6806183" y="192024"/>
                </a:lnTo>
                <a:lnTo>
                  <a:pt x="6806183" y="0"/>
                </a:lnTo>
                <a:lnTo>
                  <a:pt x="0" y="0"/>
                </a:lnTo>
                <a:lnTo>
                  <a:pt x="0" y="192024"/>
                </a:lnTo>
                <a:close/>
              </a:path>
            </a:pathLst>
          </a:custGeom>
          <a:solidFill>
            <a:srgbClr val="001F5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4" name="Google Shape;424;p26"/>
          <p:cNvSpPr/>
          <p:nvPr/>
        </p:nvSpPr>
        <p:spPr>
          <a:xfrm>
            <a:off x="4443984" y="4754880"/>
            <a:ext cx="7293429" cy="585470"/>
          </a:xfrm>
          <a:custGeom>
            <a:rect b="b" l="l" r="r" t="t"/>
            <a:pathLst>
              <a:path extrusionOk="0" h="585470" w="6806565">
                <a:moveTo>
                  <a:pt x="0" y="585215"/>
                </a:moveTo>
                <a:lnTo>
                  <a:pt x="6806183" y="585215"/>
                </a:lnTo>
                <a:lnTo>
                  <a:pt x="6806183" y="0"/>
                </a:lnTo>
                <a:lnTo>
                  <a:pt x="0" y="0"/>
                </a:lnTo>
                <a:lnTo>
                  <a:pt x="0" y="585215"/>
                </a:lnTo>
                <a:close/>
              </a:path>
            </a:pathLst>
          </a:custGeom>
          <a:solidFill>
            <a:srgbClr val="BCD6E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5" name="Google Shape;425;p26"/>
          <p:cNvSpPr txBox="1"/>
          <p:nvPr/>
        </p:nvSpPr>
        <p:spPr>
          <a:xfrm>
            <a:off x="4703063" y="4549090"/>
            <a:ext cx="495300" cy="2101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 Date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26"/>
          <p:cNvSpPr txBox="1"/>
          <p:nvPr/>
        </p:nvSpPr>
        <p:spPr>
          <a:xfrm>
            <a:off x="5791199" y="4549090"/>
            <a:ext cx="348615" cy="2101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Date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26"/>
          <p:cNvSpPr txBox="1"/>
          <p:nvPr/>
        </p:nvSpPr>
        <p:spPr>
          <a:xfrm>
            <a:off x="7013448" y="4549090"/>
            <a:ext cx="518159" cy="2101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Output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26"/>
          <p:cNvSpPr txBox="1"/>
          <p:nvPr/>
        </p:nvSpPr>
        <p:spPr>
          <a:xfrm>
            <a:off x="9354311" y="4549090"/>
            <a:ext cx="616585" cy="2101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Formula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p26"/>
          <p:cNvSpPr txBox="1"/>
          <p:nvPr/>
        </p:nvSpPr>
        <p:spPr>
          <a:xfrm>
            <a:off x="4489196" y="4939234"/>
            <a:ext cx="940435" cy="2101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Dec 28, 2011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26"/>
          <p:cNvSpPr txBox="1"/>
          <p:nvPr/>
        </p:nvSpPr>
        <p:spPr>
          <a:xfrm>
            <a:off x="5595619" y="4939234"/>
            <a:ext cx="843280" cy="2101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Jul 28, 2017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26"/>
          <p:cNvSpPr txBox="1"/>
          <p:nvPr/>
        </p:nvSpPr>
        <p:spPr>
          <a:xfrm>
            <a:off x="6567931" y="4939234"/>
            <a:ext cx="1098550" cy="2101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 (Y) 7 (m) 0 (D)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26"/>
          <p:cNvSpPr txBox="1"/>
          <p:nvPr/>
        </p:nvSpPr>
        <p:spPr>
          <a:xfrm>
            <a:off x="8079740" y="4747210"/>
            <a:ext cx="2199005" cy="593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=DATEDIF(A2,B2,"y")&amp;" (Y)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75"/>
              </a:spcBef>
              <a:spcAft>
                <a:spcPts val="0"/>
              </a:spcAft>
              <a:buNone/>
            </a:pPr>
            <a:r>
              <a:rPr lang="en-I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"&amp;DATEDIF(A2,B2,"ym")&amp;" (m)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None/>
            </a:pPr>
            <a:r>
              <a:rPr lang="en-I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"&amp;DATEDIF(A2,B2,"md")&amp;" (D)"</a:t>
            </a:r>
            <a:endParaRPr/>
          </a:p>
        </p:txBody>
      </p:sp>
      <p:sp>
        <p:nvSpPr>
          <p:cNvPr id="433" name="Google Shape;433;p26"/>
          <p:cNvSpPr txBox="1"/>
          <p:nvPr/>
        </p:nvSpPr>
        <p:spPr>
          <a:xfrm>
            <a:off x="4548823" y="5536785"/>
            <a:ext cx="7061834" cy="10257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5080" rtl="0" algn="l">
              <a:lnSpc>
                <a:spcPct val="1018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Excel won't help you fill out the arguments for DATEDIF like other functions, but  it will work when configured correctly</a:t>
            </a:r>
            <a:endParaRPr b="1"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3"/>
          <p:cNvSpPr txBox="1"/>
          <p:nvPr>
            <p:ph type="title"/>
          </p:nvPr>
        </p:nvSpPr>
        <p:spPr>
          <a:xfrm flipH="1">
            <a:off x="460375" y="681038"/>
            <a:ext cx="5807690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Dates &amp; Date Function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28" name="Google Shape;128;p3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3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30" name="Google Shape;130;p3"/>
          <p:cNvSpPr txBox="1"/>
          <p:nvPr/>
        </p:nvSpPr>
        <p:spPr>
          <a:xfrm>
            <a:off x="506753" y="1767449"/>
            <a:ext cx="10746266" cy="61401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52044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The most commonly used date format is month-day-year formats in Microsoft Excel 2013. January 4, 2014 can be entered as any of the following:</a:t>
            </a:r>
            <a:endParaRPr/>
          </a:p>
          <a:p>
            <a:pPr indent="-342900" lvl="2" marL="1266444" marR="0" rtl="0" algn="l">
              <a:spcBef>
                <a:spcPts val="1839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b="0" i="1" lang="en-IN" sz="24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1/4/2014</a:t>
            </a:r>
            <a:endParaRPr/>
          </a:p>
          <a:p>
            <a:pPr indent="-342900" lvl="2" marL="1266444" marR="0" rtl="0" algn="l">
              <a:spcBef>
                <a:spcPts val="1839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b="0" i="1" lang="en-IN" sz="24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January 4, 2014</a:t>
            </a:r>
            <a:endParaRPr/>
          </a:p>
          <a:p>
            <a:pPr indent="-342900" lvl="2" marL="1266444" marR="0" rtl="0" algn="l">
              <a:spcBef>
                <a:spcPts val="1839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b="0" i="1" lang="en-IN" sz="24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4-Jan-2014</a:t>
            </a:r>
            <a:endParaRPr/>
          </a:p>
          <a:p>
            <a:pPr indent="-342900" lvl="2" marL="1266444" marR="0" rtl="0" algn="l">
              <a:spcBef>
                <a:spcPts val="1839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b="0" i="1" lang="en-IN" sz="2400" u="none" cap="none" strike="noStrik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1/4/14*</a:t>
            </a:r>
            <a:endParaRPr/>
          </a:p>
          <a:p>
            <a:pPr indent="-342900" lvl="0" marL="352044" marR="0" rtl="0" algn="l">
              <a:spcBef>
                <a:spcPts val="1839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If we enter only two digits to represent a year, and the digits are 30 or higher, Excel assumes the digits represent years in the twentieth century; if the digits are lower than 30, Excel assumes they represent years in the twenty-first century.</a:t>
            </a:r>
            <a:endParaRPr/>
          </a:p>
          <a:p>
            <a:pPr indent="0" lvl="0" marL="9144" marR="0" rtl="0" algn="l">
              <a:spcBef>
                <a:spcPts val="1839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9144" marR="0" rtl="0" algn="l">
              <a:spcBef>
                <a:spcPts val="1839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4"/>
          <p:cNvSpPr txBox="1"/>
          <p:nvPr>
            <p:ph type="title"/>
          </p:nvPr>
        </p:nvSpPr>
        <p:spPr>
          <a:xfrm flipH="1">
            <a:off x="506753" y="681039"/>
            <a:ext cx="5776060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Dates &amp; Date Function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37" name="Google Shape;137;p4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4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39" name="Google Shape;139;p4"/>
          <p:cNvSpPr txBox="1"/>
          <p:nvPr/>
        </p:nvSpPr>
        <p:spPr>
          <a:xfrm>
            <a:off x="506753" y="1767449"/>
            <a:ext cx="10746266" cy="36009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52044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DATE function, whose arguments are DATE(year,month,day), returns the date with the given year, month, and day of the month.</a:t>
            </a:r>
            <a:endParaRPr/>
          </a:p>
          <a:p>
            <a:pPr indent="-190499" lvl="0" marL="352044" marR="0" rtl="0" algn="l">
              <a:spcBef>
                <a:spcPts val="183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t/>
            </a:r>
            <a:endParaRPr i="1" sz="24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2044" marR="0" rtl="0" algn="l">
              <a:spcBef>
                <a:spcPts val="1839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DATEDIF function - determine the number of complete years, months, or days between two dates.</a:t>
            </a:r>
            <a:endParaRPr/>
          </a:p>
          <a:p>
            <a:pPr indent="-190499" lvl="0" marL="352044" marR="0" rtl="0" algn="l">
              <a:spcBef>
                <a:spcPts val="183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t/>
            </a:r>
            <a:endParaRPr i="1" sz="240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2044" marR="0" rtl="0" algn="l">
              <a:spcBef>
                <a:spcPts val="1839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DATEDIF(start date,enddate,timeunit).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5"/>
          <p:cNvSpPr txBox="1"/>
          <p:nvPr>
            <p:ph type="title"/>
          </p:nvPr>
        </p:nvSpPr>
        <p:spPr>
          <a:xfrm flipH="1">
            <a:off x="506753" y="681039"/>
            <a:ext cx="5776060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Dates &amp; Date Function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46" name="Google Shape;146;p5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48" name="Google Shape;148;p5"/>
          <p:cNvSpPr txBox="1"/>
          <p:nvPr/>
        </p:nvSpPr>
        <p:spPr>
          <a:xfrm>
            <a:off x="506753" y="1767449"/>
            <a:ext cx="10746266" cy="4201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5204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Todays Date</a:t>
            </a:r>
            <a:endParaRPr/>
          </a:p>
          <a:p>
            <a:pPr indent="-342900" lvl="1" marL="809244" marR="0" rtl="0" algn="l">
              <a:spcBef>
                <a:spcPts val="183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b="0" i="1" lang="en-IN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TODAY() function in a cell displays today’s date</a:t>
            </a:r>
            <a:endParaRPr/>
          </a:p>
          <a:p>
            <a:pPr indent="0" lvl="1" marL="466344" marR="0" rtl="0" algn="l">
              <a:spcBef>
                <a:spcPts val="1839"/>
              </a:spcBef>
              <a:spcAft>
                <a:spcPts val="0"/>
              </a:spcAft>
              <a:buNone/>
            </a:pPr>
            <a:r>
              <a:t/>
            </a:r>
            <a:endParaRPr b="0" i="1" sz="2400" u="none" cap="none" strike="noStrik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2044" marR="0" rtl="0" algn="l">
              <a:spcBef>
                <a:spcPts val="183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WORKDAY(start_date,#days,[holidays]) function</a:t>
            </a:r>
            <a:endParaRPr/>
          </a:p>
          <a:p>
            <a:pPr indent="-342900" lvl="1" marL="809244" marR="0" rtl="0" algn="l">
              <a:spcBef>
                <a:spcPts val="183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b="0" i="1" lang="en-IN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Displays the date that is the number of workdays (a workday is a non weekend day) indicated by #days after a given start date.</a:t>
            </a:r>
            <a:endParaRPr/>
          </a:p>
          <a:p>
            <a:pPr indent="-342900" lvl="1" marL="809244" marR="0" rtl="0" algn="l">
              <a:spcBef>
                <a:spcPts val="183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b="0" i="1" lang="en-IN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Holidays is an optional argument for the function by which you can exclude from the calculation any dates that are listed in a cell range.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6"/>
          <p:cNvSpPr txBox="1"/>
          <p:nvPr>
            <p:ph type="title"/>
          </p:nvPr>
        </p:nvSpPr>
        <p:spPr>
          <a:xfrm flipH="1">
            <a:off x="506753" y="681039"/>
            <a:ext cx="5776060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Dates &amp; Date Function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55" name="Google Shape;155;p6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6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57" name="Google Shape;157;p6"/>
          <p:cNvSpPr txBox="1"/>
          <p:nvPr/>
        </p:nvSpPr>
        <p:spPr>
          <a:xfrm>
            <a:off x="506753" y="2047668"/>
            <a:ext cx="10746266" cy="24006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5204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NETWORKDAYS(start_date,end_date,[holidays]),</a:t>
            </a:r>
            <a:endParaRPr/>
          </a:p>
          <a:p>
            <a:pPr indent="-342900" lvl="1" marL="809244" marR="0" rtl="0" algn="l">
              <a:spcBef>
                <a:spcPts val="183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b="0" i="1" lang="en-IN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Returns the number of working days between start date and end date, excluding weekends and any listed holidays.</a:t>
            </a:r>
            <a:endParaRPr/>
          </a:p>
          <a:p>
            <a:pPr indent="-342900" lvl="1" marL="809244" marR="0" rtl="0" algn="l">
              <a:spcBef>
                <a:spcPts val="183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b="0" i="1" lang="en-IN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holidays is an optional argument identifying a cell range that lists the dates you want to count as holidays.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7"/>
          <p:cNvSpPr txBox="1"/>
          <p:nvPr>
            <p:ph type="title"/>
          </p:nvPr>
        </p:nvSpPr>
        <p:spPr>
          <a:xfrm flipH="1">
            <a:off x="506753" y="681039"/>
            <a:ext cx="384402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Time Function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64" name="Google Shape;164;p7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7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66" name="Google Shape;166;p7"/>
          <p:cNvSpPr txBox="1"/>
          <p:nvPr/>
        </p:nvSpPr>
        <p:spPr>
          <a:xfrm>
            <a:off x="460375" y="1723203"/>
            <a:ext cx="10746266" cy="4201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5204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To indicate time - enter a colon (:) after the hour and another colon before the seconds</a:t>
            </a:r>
            <a:endParaRPr/>
          </a:p>
          <a:p>
            <a:pPr indent="-342900" lvl="0" marL="352044" marR="0" rtl="0" algn="l">
              <a:spcBef>
                <a:spcPts val="183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Date and Time in one cell - put a space after the date and enter the time</a:t>
            </a:r>
            <a:endParaRPr/>
          </a:p>
          <a:p>
            <a:pPr indent="-342900" lvl="0" marL="352044" marR="0" rtl="0" algn="l">
              <a:spcBef>
                <a:spcPts val="183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NOW() formula gives today’s date and the current time.</a:t>
            </a:r>
            <a:endParaRPr/>
          </a:p>
          <a:p>
            <a:pPr indent="-342900" lvl="0" marL="352044" marR="0" rtl="0" algn="l">
              <a:spcBef>
                <a:spcPts val="183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To compute the just the current time, enter the =NOW()–TODAY()</a:t>
            </a:r>
            <a:endParaRPr/>
          </a:p>
          <a:p>
            <a:pPr indent="-342900" lvl="0" marL="352044" marR="0" rtl="0" algn="l">
              <a:spcBef>
                <a:spcPts val="183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TIME function has the TIME(hour,minute,second) syntax</a:t>
            </a:r>
            <a:endParaRPr/>
          </a:p>
          <a:p>
            <a:pPr indent="-342900" lvl="1" marL="809244" marR="0" rtl="0" algn="l">
              <a:spcBef>
                <a:spcPts val="183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b="0" i="1" lang="en-IN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Given an hour, minutes, and seconds, the TIME function returns a time of day.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8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8"/>
          <p:cNvSpPr txBox="1"/>
          <p:nvPr>
            <p:ph type="title"/>
          </p:nvPr>
        </p:nvSpPr>
        <p:spPr>
          <a:xfrm flipH="1">
            <a:off x="460375" y="681038"/>
            <a:ext cx="992593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Entering Dates &amp; Times into Worksheets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73" name="Google Shape;173;p8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8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75" name="Google Shape;175;p8"/>
          <p:cNvSpPr/>
          <p:nvPr/>
        </p:nvSpPr>
        <p:spPr>
          <a:xfrm>
            <a:off x="703202" y="3928852"/>
            <a:ext cx="10530840" cy="1331976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8"/>
          <p:cNvSpPr/>
          <p:nvPr/>
        </p:nvSpPr>
        <p:spPr>
          <a:xfrm>
            <a:off x="703202" y="5340076"/>
            <a:ext cx="10533888" cy="64008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8"/>
          <p:cNvSpPr txBox="1"/>
          <p:nvPr/>
        </p:nvSpPr>
        <p:spPr>
          <a:xfrm>
            <a:off x="593110" y="1859340"/>
            <a:ext cx="10938948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Excel handles dates by using a serial number system. The </a:t>
            </a:r>
            <a:r>
              <a:rPr b="1" i="1" lang="en-IN" sz="2400" u="sng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earliest date that Excel </a:t>
            </a:r>
            <a:r>
              <a:rPr b="1" i="1" lang="en-IN" sz="2400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b="1" i="1" lang="en-IN" sz="2400" u="sng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understands is January 1, 1900</a:t>
            </a: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 This date has a serial number of 1. January 2, 1900, has a  serial number of 2, and so on. This system makes it easy to deal with dates in formulas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9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9"/>
          <p:cNvSpPr txBox="1"/>
          <p:nvPr>
            <p:ph type="title"/>
          </p:nvPr>
        </p:nvSpPr>
        <p:spPr>
          <a:xfrm flipH="1">
            <a:off x="307974" y="681038"/>
            <a:ext cx="992593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Entering Dates &amp; Times into Worksheets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84" name="Google Shape;184;p9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9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86" name="Google Shape;186;p9"/>
          <p:cNvSpPr/>
          <p:nvPr/>
        </p:nvSpPr>
        <p:spPr>
          <a:xfrm>
            <a:off x="1408175" y="3344164"/>
            <a:ext cx="8534400" cy="2871216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9"/>
          <p:cNvSpPr txBox="1"/>
          <p:nvPr/>
        </p:nvSpPr>
        <p:spPr>
          <a:xfrm>
            <a:off x="307974" y="1769806"/>
            <a:ext cx="10900800" cy="10002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2700" marR="5080" rtl="0" algn="l">
              <a:lnSpc>
                <a:spcPct val="85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To insert system date (date-stamp) in a cell, keep the “CTRL” key pressed down and hit the  “Colon” Key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8" name="Google Shape;188;p9"/>
          <p:cNvSpPr/>
          <p:nvPr/>
        </p:nvSpPr>
        <p:spPr>
          <a:xfrm>
            <a:off x="6548284" y="5574890"/>
            <a:ext cx="501445" cy="339213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9"/>
          <p:cNvSpPr/>
          <p:nvPr/>
        </p:nvSpPr>
        <p:spPr>
          <a:xfrm>
            <a:off x="5471652" y="4793226"/>
            <a:ext cx="383458" cy="427703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IAQS PPT- Zil_ Final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2019-12-10T16:16:08Z</dcterms:created>
  <dc:creator>lokesh</dc:creator>
</cp:coreProperties>
</file>